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1"/>
  </p:notesMasterIdLst>
  <p:sldIdLst>
    <p:sldId id="262" r:id="rId2"/>
    <p:sldId id="261" r:id="rId3"/>
    <p:sldId id="256" r:id="rId4"/>
    <p:sldId id="257" r:id="rId5"/>
    <p:sldId id="259" r:id="rId6"/>
    <p:sldId id="260" r:id="rId7"/>
    <p:sldId id="258" r:id="rId8"/>
    <p:sldId id="263" r:id="rId9"/>
    <p:sldId id="264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30FF7-EC23-4D95-B1DB-97218A65FFA7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F64CA-5FC9-4418-953A-00A64286D9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472095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64CA-5FC9-4418-953A-00A64286D96B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7547C-4497-4951-A1D5-CDE7DE85988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sp>
        <p:nvSpPr>
          <p:cNvPr id="9" name="Dátum helye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B2434-0101-4D8D-A134-7B9FF8CA398E}" type="datetimeFigureOut">
              <a:rPr lang="hu-HU" smtClean="0"/>
              <a:pPr/>
              <a:t>2012.01.24.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4DAB9-15D7-48DE-9BC8-597E308EE8D6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elvi.hu-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Érettségi vizsga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hu-HU" dirty="0" smtClean="0"/>
              <a:t>Itt az iskolában kiosztott jelentkezési lapon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2012. február 15-ig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Érettségi tárgyak: </a:t>
            </a:r>
          </a:p>
          <a:p>
            <a:pPr lvl="1">
              <a:buFont typeface="Arial" pitchFamily="34" charset="0"/>
              <a:buChar char="•"/>
            </a:pPr>
            <a:r>
              <a:rPr lang="hu-HU" dirty="0" smtClean="0"/>
              <a:t>magyar, matematika, történelem, idegen nyelv  </a:t>
            </a:r>
          </a:p>
          <a:p>
            <a:pPr lvl="1">
              <a:buFont typeface="Arial" pitchFamily="34" charset="0"/>
              <a:buChar char="•"/>
            </a:pPr>
            <a:r>
              <a:rPr lang="hu-HU" dirty="0" smtClean="0"/>
              <a:t>+1 választott tantárgy: amit itt az iskolában tanult! Ajánlott: közgazdasági alapismeretek (elméleti, üzleti), informatika, második idegen nyelv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Vizsga szintjének megválasztása:</a:t>
            </a:r>
          </a:p>
          <a:p>
            <a:pPr lvl="1">
              <a:buFont typeface="Arial" pitchFamily="34" charset="0"/>
              <a:buChar char="•"/>
            </a:pPr>
            <a:r>
              <a:rPr lang="hu-HU" dirty="0" smtClean="0"/>
              <a:t>Középszint: itt az iskolában</a:t>
            </a:r>
          </a:p>
          <a:p>
            <a:pPr lvl="1">
              <a:buFont typeface="Arial" pitchFamily="34" charset="0"/>
              <a:buChar char="•"/>
            </a:pPr>
            <a:r>
              <a:rPr lang="hu-HU" dirty="0" smtClean="0"/>
              <a:t>Emelt szint: független bizottság előtt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Már meglévő vizsgára is jelentkezni kell! (beszámítás-törzslapkivonat)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164309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Érettségi után…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268760"/>
            <a:ext cx="7848872" cy="504056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hu-HU" dirty="0" smtClean="0"/>
              <a:t>Munkavállalás</a:t>
            </a:r>
          </a:p>
          <a:p>
            <a:pPr>
              <a:buFont typeface="Wingdings" pitchFamily="2" charset="2"/>
              <a:buChar char="v"/>
            </a:pPr>
            <a:r>
              <a:rPr lang="hu-HU" dirty="0" smtClean="0"/>
              <a:t>Szakma tanulása (OKJ):</a:t>
            </a:r>
          </a:p>
          <a:p>
            <a:pPr lvl="1">
              <a:buFont typeface="Wingdings" pitchFamily="2" charset="2"/>
              <a:buChar char="v"/>
            </a:pPr>
            <a:r>
              <a:rPr lang="hu-HU" sz="2400" b="1" dirty="0" smtClean="0"/>
              <a:t>Középfokú szakmai képzettség</a:t>
            </a:r>
          </a:p>
          <a:p>
            <a:pPr lvl="2">
              <a:buFont typeface="Wingdings" pitchFamily="2" charset="2"/>
              <a:buChar char="v"/>
            </a:pPr>
            <a:r>
              <a:rPr lang="hu-HU" sz="2900" b="1" dirty="0" smtClean="0"/>
              <a:t>Iskolánkban</a:t>
            </a:r>
            <a:r>
              <a:rPr lang="hu-HU" sz="2900" dirty="0" smtClean="0"/>
              <a:t>: vállalkozási ügyintéző (1 év)- tanulói jogviszonyban </a:t>
            </a:r>
          </a:p>
          <a:p>
            <a:pPr lvl="2">
              <a:buFont typeface="Wingdings" pitchFamily="2" charset="2"/>
              <a:buChar char="v"/>
            </a:pPr>
            <a:r>
              <a:rPr lang="hu-HU" sz="2900" dirty="0" smtClean="0"/>
              <a:t>Más középiskolában</a:t>
            </a:r>
          </a:p>
          <a:p>
            <a:pPr lvl="2">
              <a:buFont typeface="Wingdings" pitchFamily="2" charset="2"/>
              <a:buChar char="v"/>
            </a:pPr>
            <a:r>
              <a:rPr lang="hu-HU" sz="2900" dirty="0" smtClean="0"/>
              <a:t>Iskolarendszeren kívül, tanfolyami formában –felnőttképzésben (tanfolyami költségek és vizsgadíjak fizetésével)</a:t>
            </a:r>
          </a:p>
          <a:p>
            <a:pPr marL="809625" lvl="2" indent="-361950">
              <a:buFont typeface="Wingdings" pitchFamily="2" charset="2"/>
              <a:buChar char="v"/>
            </a:pPr>
            <a:r>
              <a:rPr lang="hu-HU" b="1" dirty="0" smtClean="0"/>
              <a:t>Felsőfokú szakképzés</a:t>
            </a:r>
          </a:p>
          <a:p>
            <a:pPr marL="1266825" lvl="3" indent="-361950">
              <a:buFont typeface="Wingdings" pitchFamily="2" charset="2"/>
              <a:buChar char="v"/>
            </a:pPr>
            <a:r>
              <a:rPr lang="hu-HU" sz="2900" b="1" dirty="0" smtClean="0"/>
              <a:t>Iskolánkban</a:t>
            </a:r>
            <a:r>
              <a:rPr lang="hu-HU" sz="2900" dirty="0" smtClean="0"/>
              <a:t>:  pénzügyi szakügyintéző (2 év)- tanulói jogviszonyban- tandíjmentes</a:t>
            </a:r>
          </a:p>
          <a:p>
            <a:pPr marL="1266825" lvl="3" indent="-361950">
              <a:buFont typeface="Wingdings" pitchFamily="2" charset="2"/>
              <a:buChar char="v"/>
            </a:pPr>
            <a:r>
              <a:rPr lang="hu-HU" sz="2900" b="1" dirty="0" smtClean="0"/>
              <a:t>Felsőoktatási intézményben</a:t>
            </a:r>
            <a:r>
              <a:rPr lang="hu-HU" sz="2900" dirty="0" smtClean="0"/>
              <a:t>: hallgatói jogviszonyban (államilag finanszírozott félévek felhasználásával vagy önköltséges formában)</a:t>
            </a:r>
          </a:p>
          <a:p>
            <a:r>
              <a:rPr lang="hu-HU" dirty="0" smtClean="0"/>
              <a:t>Felsőoktatásban alapképzésre történő jelentkezés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979712" y="260648"/>
            <a:ext cx="6172200" cy="792088"/>
          </a:xfrm>
        </p:spPr>
        <p:txBody>
          <a:bodyPr>
            <a:normAutofit/>
          </a:bodyPr>
          <a:lstStyle/>
          <a:p>
            <a:r>
              <a:rPr lang="hu-HU" dirty="0" smtClean="0"/>
              <a:t>Felvételi pontok számítása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1367644" y="1268760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Összesen 400+ 100 pont szerezhető</a:t>
            </a:r>
            <a:endParaRPr lang="hu-HU" b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251520" y="1628800"/>
            <a:ext cx="35283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u-HU" b="1" dirty="0" smtClean="0">
                <a:solidFill>
                  <a:schemeClr val="bg2">
                    <a:lumMod val="10000"/>
                  </a:schemeClr>
                </a:solidFill>
              </a:rPr>
              <a:t>Tanulmányi pontok (maximum 200 pont)</a:t>
            </a:r>
          </a:p>
          <a:p>
            <a:pPr marL="342900" indent="-342900"/>
            <a:endParaRPr lang="hu-HU" dirty="0" smtClean="0"/>
          </a:p>
          <a:p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Ez két részből tevődik össze</a:t>
            </a:r>
          </a:p>
          <a:p>
            <a:pPr>
              <a:buFont typeface="Wingdings" pitchFamily="2" charset="2"/>
              <a:buChar char="Ø"/>
            </a:pPr>
            <a:r>
              <a:rPr lang="hu-H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pont kapható öt tantárgy utolsó két év végi jegyeinek összegéből (</a:t>
            </a:r>
            <a:r>
              <a:rPr lang="hu-H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max</a:t>
            </a:r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50), melyet kettővel szorozva lesz 100.</a:t>
            </a:r>
          </a:p>
          <a:p>
            <a:pPr>
              <a:buFont typeface="Wingdings" pitchFamily="2" charset="2"/>
              <a:buChar char="Ø"/>
            </a:pPr>
            <a:r>
              <a:rPr lang="hu-H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pont szerezhető a négy kötelező és egy szabadon választott érettségi tárgy százalékos eredményeinek átlagával</a:t>
            </a: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hu-H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4499992" y="1700808"/>
            <a:ext cx="3816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2. Érettségi pontok (maximum 200 pont)</a:t>
            </a:r>
          </a:p>
          <a:p>
            <a:endParaRPr lang="hu-HU" dirty="0" smtClean="0"/>
          </a:p>
          <a:p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Ez az adott szak által előírt két érettségi tárgy százalékos eredményeinek összege. (Függetlenül attól, hogy közép vagy emelt szintű vizsgát tesz)</a:t>
            </a:r>
            <a:endParaRPr lang="hu-H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3923928" y="4149080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3. Többletpontok (maximum 100)</a:t>
            </a:r>
            <a:endParaRPr lang="hu-HU" b="1" dirty="0"/>
          </a:p>
        </p:txBody>
      </p:sp>
      <p:sp>
        <p:nvSpPr>
          <p:cNvPr id="10" name="Szövegdoboz 9"/>
          <p:cNvSpPr txBox="1"/>
          <p:nvPr/>
        </p:nvSpPr>
        <p:spPr>
          <a:xfrm>
            <a:off x="755576" y="5517232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felvételi pontok számításánál </a:t>
            </a:r>
            <a:r>
              <a:rPr lang="hu-H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vagy</a:t>
            </a:r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tanulmányi pontok és az érettségi pontok összegét, </a:t>
            </a:r>
            <a:r>
              <a:rPr lang="hu-H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vagy</a:t>
            </a:r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az érettségi pontok kétszeresét veszik figyelembe, attól függően, hogy a jelentkező számára melyik a kedvezőbb. </a:t>
            </a:r>
            <a:endParaRPr lang="hu-H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Többletpontok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hu-HU" sz="1800" b="1" dirty="0" smtClean="0"/>
              <a:t>Egy emelt szintű érettségi vizsgáért 50 pont jár</a:t>
            </a:r>
          </a:p>
          <a:p>
            <a:pPr>
              <a:buNone/>
            </a:pPr>
            <a:r>
              <a:rPr lang="hu-HU" sz="1800" dirty="0" smtClean="0"/>
              <a:t>	(amennyiben eredménye 30% fölött van, és a tantárgyból az adott képzésen érettségi pont számolható)</a:t>
            </a:r>
          </a:p>
          <a:p>
            <a:pPr>
              <a:buFont typeface="Wingdings" pitchFamily="2" charset="2"/>
              <a:buChar char="Ø"/>
            </a:pPr>
            <a:r>
              <a:rPr lang="hu-HU" sz="1800" b="1" dirty="0" smtClean="0"/>
              <a:t>Nyelvvizsgáért:</a:t>
            </a:r>
          </a:p>
          <a:p>
            <a:pPr lvl="1">
              <a:buFont typeface="Wingdings" pitchFamily="2" charset="2"/>
              <a:buChar char="Ø"/>
            </a:pPr>
            <a:r>
              <a:rPr lang="hu-HU" sz="1800" dirty="0" smtClean="0"/>
              <a:t>Középfokú komplex B2 nyelvvizsga 28 pont</a:t>
            </a:r>
          </a:p>
          <a:p>
            <a:pPr lvl="1">
              <a:buFont typeface="Wingdings" pitchFamily="2" charset="2"/>
              <a:buChar char="Ø"/>
            </a:pPr>
            <a:r>
              <a:rPr lang="hu-HU" sz="1800" dirty="0" smtClean="0"/>
              <a:t>Felsőfokú komplex C1 nyelvvizsga 40 pont</a:t>
            </a:r>
          </a:p>
          <a:p>
            <a:pPr lvl="1">
              <a:buNone/>
            </a:pPr>
            <a:r>
              <a:rPr lang="hu-HU" sz="1800" dirty="0" smtClean="0"/>
              <a:t>(Nyelvvizsgákért összesen maximum 40 pont kapható)</a:t>
            </a:r>
          </a:p>
          <a:p>
            <a:pPr marL="357188" lvl="1" indent="-357188">
              <a:buFont typeface="Wingdings" pitchFamily="2" charset="2"/>
              <a:buChar char="Ø"/>
            </a:pPr>
            <a:r>
              <a:rPr lang="hu-HU" sz="1800" b="1" dirty="0" smtClean="0"/>
              <a:t>Előnyben részesítésért </a:t>
            </a:r>
          </a:p>
          <a:p>
            <a:pPr marL="757238" lvl="2" indent="-357188">
              <a:buFont typeface="Wingdings" pitchFamily="2" charset="2"/>
              <a:buChar char="Ø"/>
            </a:pPr>
            <a:r>
              <a:rPr lang="hu-HU" sz="1800" dirty="0" smtClean="0"/>
              <a:t>Hátrányos helyzetért 20 pont</a:t>
            </a:r>
          </a:p>
          <a:p>
            <a:pPr marL="757238" lvl="2" indent="-357188">
              <a:buFont typeface="Wingdings" pitchFamily="2" charset="2"/>
              <a:buChar char="Ø"/>
            </a:pPr>
            <a:r>
              <a:rPr lang="hu-HU" sz="1800" dirty="0" smtClean="0"/>
              <a:t>Halmozottan hátrányos helyzetért 40 pont</a:t>
            </a:r>
          </a:p>
          <a:p>
            <a:pPr marL="357188" lvl="1" indent="-357188">
              <a:buFont typeface="Wingdings" pitchFamily="2" charset="2"/>
              <a:buChar char="Ø"/>
            </a:pPr>
            <a:r>
              <a:rPr lang="hu-HU" sz="1800" b="1" dirty="0" smtClean="0"/>
              <a:t>Versenyeredményért</a:t>
            </a:r>
          </a:p>
          <a:p>
            <a:pPr marL="757238" lvl="2" indent="-357188">
              <a:buFont typeface="Wingdings" pitchFamily="2" charset="2"/>
              <a:buChar char="Ø"/>
            </a:pPr>
            <a:r>
              <a:rPr lang="hu-HU" sz="1800" dirty="0" smtClean="0"/>
              <a:t>Országos tanulmányi versenyen elért eredményért (1-10. hely:80 pont; 11-20.hely:40 pont; 21-30. hely: 20 pont amennyiben a</a:t>
            </a:r>
          </a:p>
          <a:p>
            <a:pPr marL="757238" lvl="2" indent="-357188">
              <a:buFont typeface="Wingdings" pitchFamily="2" charset="2"/>
              <a:buChar char="Ø"/>
            </a:pPr>
            <a:r>
              <a:rPr lang="hu-HU" sz="1800" dirty="0" smtClean="0"/>
              <a:t> tantárgyból az adott képzésen érettségi pont számolható)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/>
          <p:cNvSpPr txBox="1">
            <a:spLocks noChangeArrowheads="1"/>
          </p:cNvSpPr>
          <p:nvPr/>
        </p:nvSpPr>
        <p:spPr bwMode="auto">
          <a:xfrm>
            <a:off x="4859338" y="5157788"/>
            <a:ext cx="3240087" cy="1016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>
                <a:solidFill>
                  <a:srgbClr val="FFFF00"/>
                </a:solidFill>
              </a:rPr>
              <a:t>Felvételi pontszám duplázással:</a:t>
            </a:r>
          </a:p>
          <a:p>
            <a:pPr algn="ctr"/>
            <a:r>
              <a:rPr lang="hu-HU" sz="2000" b="1">
                <a:solidFill>
                  <a:schemeClr val="bg1"/>
                </a:solidFill>
              </a:rPr>
              <a:t>334</a:t>
            </a:r>
            <a:r>
              <a:rPr lang="hu-HU" sz="2000" b="1">
                <a:solidFill>
                  <a:srgbClr val="FFFF00"/>
                </a:solidFill>
              </a:rPr>
              <a:t> pont</a:t>
            </a:r>
          </a:p>
        </p:txBody>
      </p:sp>
      <p:sp>
        <p:nvSpPr>
          <p:cNvPr id="148484" name="Text Box 4"/>
          <p:cNvSpPr txBox="1">
            <a:spLocks noChangeArrowheads="1"/>
          </p:cNvSpPr>
          <p:nvPr/>
        </p:nvSpPr>
        <p:spPr bwMode="auto">
          <a:xfrm>
            <a:off x="539750" y="1700213"/>
            <a:ext cx="2592388" cy="40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>
                <a:solidFill>
                  <a:srgbClr val="FF0000"/>
                </a:solidFill>
              </a:rPr>
              <a:t>Iskolai eredmények</a:t>
            </a:r>
          </a:p>
        </p:txBody>
      </p:sp>
      <p:sp>
        <p:nvSpPr>
          <p:cNvPr id="148485" name="Text Box 5"/>
          <p:cNvSpPr txBox="1">
            <a:spLocks noChangeArrowheads="1"/>
          </p:cNvSpPr>
          <p:nvPr/>
        </p:nvSpPr>
        <p:spPr bwMode="auto">
          <a:xfrm>
            <a:off x="3708400" y="1700213"/>
            <a:ext cx="4967288" cy="40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>
                <a:solidFill>
                  <a:srgbClr val="FF0000"/>
                </a:solidFill>
              </a:rPr>
              <a:t>Érettségi eredmények</a:t>
            </a: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6084888" y="2420938"/>
            <a:ext cx="2735262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800" b="1" dirty="0">
                <a:solidFill>
                  <a:sysClr val="windowText" lastClr="000000"/>
                </a:solidFill>
              </a:rPr>
              <a:t>A két felvételi tárgy érettségi vizsgájának százalékos eredményeinek összege</a:t>
            </a:r>
          </a:p>
        </p:txBody>
      </p:sp>
      <p:sp>
        <p:nvSpPr>
          <p:cNvPr id="148487" name="Text Box 7"/>
          <p:cNvSpPr txBox="1">
            <a:spLocks noChangeArrowheads="1"/>
          </p:cNvSpPr>
          <p:nvPr/>
        </p:nvSpPr>
        <p:spPr bwMode="auto">
          <a:xfrm>
            <a:off x="539552" y="2348880"/>
            <a:ext cx="2374900" cy="12001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800" b="1" dirty="0">
                <a:solidFill>
                  <a:sysClr val="windowText" lastClr="000000"/>
                </a:solidFill>
              </a:rPr>
              <a:t>5 tárgy utolsó két évének év végi eredményeinek összege x 2</a:t>
            </a:r>
          </a:p>
        </p:txBody>
      </p:sp>
      <p:sp>
        <p:nvSpPr>
          <p:cNvPr id="148488" name="Line 8"/>
          <p:cNvSpPr>
            <a:spLocks noChangeShapeType="1"/>
          </p:cNvSpPr>
          <p:nvPr/>
        </p:nvSpPr>
        <p:spPr bwMode="auto">
          <a:xfrm>
            <a:off x="1692275" y="2133600"/>
            <a:ext cx="0" cy="2159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48489" name="Text Box 9"/>
          <p:cNvSpPr txBox="1">
            <a:spLocks noChangeArrowheads="1"/>
          </p:cNvSpPr>
          <p:nvPr/>
        </p:nvSpPr>
        <p:spPr bwMode="auto">
          <a:xfrm>
            <a:off x="971550" y="3598863"/>
            <a:ext cx="1439863" cy="406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 dirty="0">
                <a:solidFill>
                  <a:schemeClr val="bg1"/>
                </a:solidFill>
              </a:rPr>
              <a:t>92</a:t>
            </a:r>
            <a:r>
              <a:rPr lang="hu-HU" sz="2000" b="1" dirty="0">
                <a:solidFill>
                  <a:srgbClr val="FFFF00"/>
                </a:solidFill>
              </a:rPr>
              <a:t> pont</a:t>
            </a:r>
          </a:p>
        </p:txBody>
      </p:sp>
      <p:sp>
        <p:nvSpPr>
          <p:cNvPr id="148490" name="Text Box 10"/>
          <p:cNvSpPr txBox="1">
            <a:spLocks noChangeArrowheads="1"/>
          </p:cNvSpPr>
          <p:nvPr/>
        </p:nvSpPr>
        <p:spPr bwMode="auto">
          <a:xfrm>
            <a:off x="3708400" y="3860800"/>
            <a:ext cx="1439863" cy="406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>
                <a:solidFill>
                  <a:schemeClr val="bg1"/>
                </a:solidFill>
              </a:rPr>
              <a:t>83</a:t>
            </a:r>
            <a:r>
              <a:rPr lang="hu-HU" sz="2000" b="1">
                <a:solidFill>
                  <a:srgbClr val="FFFF00"/>
                </a:solidFill>
              </a:rPr>
              <a:t> pont</a:t>
            </a:r>
          </a:p>
        </p:txBody>
      </p:sp>
      <p:sp>
        <p:nvSpPr>
          <p:cNvPr id="148491" name="Text Box 11"/>
          <p:cNvSpPr txBox="1">
            <a:spLocks noChangeArrowheads="1"/>
          </p:cNvSpPr>
          <p:nvPr/>
        </p:nvSpPr>
        <p:spPr bwMode="auto">
          <a:xfrm>
            <a:off x="6732588" y="3933825"/>
            <a:ext cx="1439862" cy="406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>
                <a:solidFill>
                  <a:schemeClr val="bg1"/>
                </a:solidFill>
              </a:rPr>
              <a:t>167</a:t>
            </a:r>
            <a:r>
              <a:rPr lang="hu-HU" sz="2000" b="1">
                <a:solidFill>
                  <a:srgbClr val="FFFF00"/>
                </a:solidFill>
              </a:rPr>
              <a:t> pont</a:t>
            </a:r>
          </a:p>
        </p:txBody>
      </p:sp>
      <p:sp>
        <p:nvSpPr>
          <p:cNvPr id="148492" name="Text Box 12"/>
          <p:cNvSpPr txBox="1">
            <a:spLocks noChangeArrowheads="1"/>
          </p:cNvSpPr>
          <p:nvPr/>
        </p:nvSpPr>
        <p:spPr bwMode="auto">
          <a:xfrm>
            <a:off x="971550" y="5157788"/>
            <a:ext cx="3240088" cy="1016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>
                <a:solidFill>
                  <a:srgbClr val="FFFF00"/>
                </a:solidFill>
              </a:rPr>
              <a:t>Felvételi pontszám összegzéssel:</a:t>
            </a:r>
          </a:p>
          <a:p>
            <a:pPr algn="ctr"/>
            <a:r>
              <a:rPr lang="hu-HU" sz="2000" b="1">
                <a:solidFill>
                  <a:schemeClr val="bg1"/>
                </a:solidFill>
              </a:rPr>
              <a:t>342</a:t>
            </a:r>
            <a:r>
              <a:rPr lang="hu-HU" sz="2000" b="1">
                <a:solidFill>
                  <a:srgbClr val="FFFF00"/>
                </a:solidFill>
              </a:rPr>
              <a:t> pont</a:t>
            </a:r>
          </a:p>
        </p:txBody>
      </p:sp>
      <p:sp>
        <p:nvSpPr>
          <p:cNvPr id="148493" name="Line 13"/>
          <p:cNvSpPr>
            <a:spLocks noChangeShapeType="1"/>
          </p:cNvSpPr>
          <p:nvPr/>
        </p:nvSpPr>
        <p:spPr bwMode="auto">
          <a:xfrm>
            <a:off x="7524750" y="2133600"/>
            <a:ext cx="0" cy="2159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48494" name="Line 14"/>
          <p:cNvSpPr>
            <a:spLocks noChangeShapeType="1"/>
          </p:cNvSpPr>
          <p:nvPr/>
        </p:nvSpPr>
        <p:spPr bwMode="auto">
          <a:xfrm>
            <a:off x="4427538" y="2133600"/>
            <a:ext cx="0" cy="2159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48495" name="Text Box 15"/>
          <p:cNvSpPr txBox="1">
            <a:spLocks noChangeArrowheads="1"/>
          </p:cNvSpPr>
          <p:nvPr/>
        </p:nvSpPr>
        <p:spPr bwMode="auto">
          <a:xfrm>
            <a:off x="900113" y="4508500"/>
            <a:ext cx="4319587" cy="40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>
                <a:solidFill>
                  <a:srgbClr val="FF0000"/>
                </a:solidFill>
              </a:rPr>
              <a:t>Tanulmányi pontok: </a:t>
            </a:r>
            <a:r>
              <a:rPr lang="hu-HU" sz="2000" b="1"/>
              <a:t>175</a:t>
            </a:r>
            <a:r>
              <a:rPr lang="hu-HU" sz="2000" b="1">
                <a:solidFill>
                  <a:schemeClr val="bg1"/>
                </a:solidFill>
              </a:rPr>
              <a:t> </a:t>
            </a:r>
            <a:r>
              <a:rPr lang="hu-HU" sz="2000" b="1">
                <a:solidFill>
                  <a:srgbClr val="FF0000"/>
                </a:solidFill>
              </a:rPr>
              <a:t>pont</a:t>
            </a:r>
          </a:p>
        </p:txBody>
      </p:sp>
      <p:sp>
        <p:nvSpPr>
          <p:cNvPr id="148496" name="Text Box 16"/>
          <p:cNvSpPr txBox="1">
            <a:spLocks noChangeArrowheads="1"/>
          </p:cNvSpPr>
          <p:nvPr/>
        </p:nvSpPr>
        <p:spPr bwMode="auto">
          <a:xfrm>
            <a:off x="5435600" y="4508500"/>
            <a:ext cx="3527425" cy="40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>
                <a:solidFill>
                  <a:srgbClr val="FF0000"/>
                </a:solidFill>
              </a:rPr>
              <a:t>Érettségi pontok: </a:t>
            </a:r>
            <a:r>
              <a:rPr lang="hu-HU" sz="2000" b="1"/>
              <a:t>167 </a:t>
            </a:r>
            <a:r>
              <a:rPr lang="hu-HU" sz="2000" b="1">
                <a:solidFill>
                  <a:srgbClr val="FF0000"/>
                </a:solidFill>
              </a:rPr>
              <a:t>pont</a:t>
            </a:r>
          </a:p>
        </p:txBody>
      </p:sp>
      <p:sp>
        <p:nvSpPr>
          <p:cNvPr id="148497" name="Text Box 17"/>
          <p:cNvSpPr txBox="1">
            <a:spLocks noChangeArrowheads="1"/>
          </p:cNvSpPr>
          <p:nvPr/>
        </p:nvSpPr>
        <p:spPr bwMode="auto">
          <a:xfrm>
            <a:off x="3059113" y="2349500"/>
            <a:ext cx="2735262" cy="14747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 dirty="0">
                <a:solidFill>
                  <a:sysClr val="windowText" lastClr="000000"/>
                </a:solidFill>
              </a:rPr>
              <a:t>5 tárgy érettségi vizsgájának százalékos eredményének átlaga </a:t>
            </a:r>
          </a:p>
          <a:p>
            <a:pPr algn="ctr"/>
            <a:r>
              <a:rPr lang="hu-HU" sz="1800" b="1" dirty="0">
                <a:solidFill>
                  <a:srgbClr val="FF0000"/>
                </a:solidFill>
              </a:rPr>
              <a:t>82,8</a:t>
            </a:r>
          </a:p>
          <a:p>
            <a:pPr algn="ctr"/>
            <a:r>
              <a:rPr lang="hu-HU" sz="1800" b="1" dirty="0">
                <a:solidFill>
                  <a:sysClr val="windowText" lastClr="000000"/>
                </a:solidFill>
              </a:rPr>
              <a:t>egész számra kerekítve</a:t>
            </a:r>
          </a:p>
        </p:txBody>
      </p:sp>
      <p:pic>
        <p:nvPicPr>
          <p:cNvPr id="148499" name="Picture 19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6443663" y="476250"/>
            <a:ext cx="2095500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501" name="Rectangle 21"/>
          <p:cNvSpPr>
            <a:spLocks noChangeArrowheads="1"/>
          </p:cNvSpPr>
          <p:nvPr/>
        </p:nvSpPr>
        <p:spPr bwMode="auto">
          <a:xfrm>
            <a:off x="6300788" y="404813"/>
            <a:ext cx="2303462" cy="503237"/>
          </a:xfrm>
          <a:prstGeom prst="rect">
            <a:avLst/>
          </a:prstGeom>
          <a:gradFill rotWithShape="1">
            <a:gsLst>
              <a:gs pos="0">
                <a:srgbClr val="FFCCFF">
                  <a:alpha val="25000"/>
                </a:srgbClr>
              </a:gs>
              <a:gs pos="100000">
                <a:srgbClr val="765E76">
                  <a:alpha val="25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pSp>
        <p:nvGrpSpPr>
          <p:cNvPr id="1028" name="Group 4"/>
          <p:cNvGrpSpPr>
            <a:grpSpLocks noChangeAspect="1"/>
          </p:cNvGrpSpPr>
          <p:nvPr/>
        </p:nvGrpSpPr>
        <p:grpSpPr bwMode="auto">
          <a:xfrm>
            <a:off x="467544" y="260649"/>
            <a:ext cx="2231479" cy="1224136"/>
            <a:chOff x="295" y="164"/>
            <a:chExt cx="1137" cy="747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5" y="164"/>
              <a:ext cx="1137" cy="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299" y="168"/>
              <a:ext cx="1129" cy="731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947" y="172"/>
              <a:ext cx="18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11.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1225" y="172"/>
              <a:ext cx="18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12.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316" y="293"/>
              <a:ext cx="386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magyar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988" y="293"/>
              <a:ext cx="10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265" y="293"/>
              <a:ext cx="10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316" y="415"/>
              <a:ext cx="537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történelem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988" y="415"/>
              <a:ext cx="10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1265" y="415"/>
              <a:ext cx="10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316" y="537"/>
              <a:ext cx="576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matematika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988" y="537"/>
              <a:ext cx="10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1265" y="537"/>
              <a:ext cx="10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316" y="659"/>
              <a:ext cx="302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angol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988" y="659"/>
              <a:ext cx="10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>
              <a:off x="1265" y="659"/>
              <a:ext cx="10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" name="Rectangle 20"/>
            <p:cNvSpPr>
              <a:spLocks noChangeArrowheads="1"/>
            </p:cNvSpPr>
            <p:nvPr/>
          </p:nvSpPr>
          <p:spPr bwMode="auto">
            <a:xfrm>
              <a:off x="316" y="780"/>
              <a:ext cx="691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Term.tud.tárgy</a:t>
              </a:r>
              <a:r>
                <a:rPr kumimoji="0" lang="hu-HU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hu-H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988" y="780"/>
              <a:ext cx="10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1265" y="780"/>
              <a:ext cx="10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u-H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>
              <a:off x="295" y="164"/>
              <a:ext cx="1" cy="7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48" name="Rectangle 24"/>
            <p:cNvSpPr>
              <a:spLocks noChangeArrowheads="1"/>
            </p:cNvSpPr>
            <p:nvPr/>
          </p:nvSpPr>
          <p:spPr bwMode="auto">
            <a:xfrm>
              <a:off x="295" y="164"/>
              <a:ext cx="8" cy="73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>
              <a:off x="869" y="172"/>
              <a:ext cx="1" cy="73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>
              <a:off x="869" y="172"/>
              <a:ext cx="7" cy="73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>
              <a:off x="1146" y="172"/>
              <a:ext cx="1" cy="73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1146" y="172"/>
              <a:ext cx="8" cy="73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1423" y="172"/>
              <a:ext cx="1" cy="73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54" name="Rectangle 30"/>
            <p:cNvSpPr>
              <a:spLocks noChangeArrowheads="1"/>
            </p:cNvSpPr>
            <p:nvPr/>
          </p:nvSpPr>
          <p:spPr bwMode="auto">
            <a:xfrm>
              <a:off x="1423" y="172"/>
              <a:ext cx="8" cy="73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>
              <a:off x="303" y="164"/>
              <a:ext cx="11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56" name="Rectangle 32"/>
            <p:cNvSpPr>
              <a:spLocks noChangeArrowheads="1"/>
            </p:cNvSpPr>
            <p:nvPr/>
          </p:nvSpPr>
          <p:spPr bwMode="auto">
            <a:xfrm>
              <a:off x="303" y="164"/>
              <a:ext cx="1128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57" name="Line 33"/>
            <p:cNvSpPr>
              <a:spLocks noChangeShapeType="1"/>
            </p:cNvSpPr>
            <p:nvPr/>
          </p:nvSpPr>
          <p:spPr bwMode="auto">
            <a:xfrm>
              <a:off x="303" y="286"/>
              <a:ext cx="11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58" name="Rectangle 34"/>
            <p:cNvSpPr>
              <a:spLocks noChangeArrowheads="1"/>
            </p:cNvSpPr>
            <p:nvPr/>
          </p:nvSpPr>
          <p:spPr bwMode="auto">
            <a:xfrm>
              <a:off x="303" y="286"/>
              <a:ext cx="1128" cy="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59" name="Line 35"/>
            <p:cNvSpPr>
              <a:spLocks noChangeShapeType="1"/>
            </p:cNvSpPr>
            <p:nvPr/>
          </p:nvSpPr>
          <p:spPr bwMode="auto">
            <a:xfrm>
              <a:off x="303" y="407"/>
              <a:ext cx="11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60" name="Rectangle 36"/>
            <p:cNvSpPr>
              <a:spLocks noChangeArrowheads="1"/>
            </p:cNvSpPr>
            <p:nvPr/>
          </p:nvSpPr>
          <p:spPr bwMode="auto">
            <a:xfrm>
              <a:off x="303" y="407"/>
              <a:ext cx="1128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61" name="Line 37"/>
            <p:cNvSpPr>
              <a:spLocks noChangeShapeType="1"/>
            </p:cNvSpPr>
            <p:nvPr/>
          </p:nvSpPr>
          <p:spPr bwMode="auto">
            <a:xfrm>
              <a:off x="303" y="529"/>
              <a:ext cx="11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62" name="Rectangle 38"/>
            <p:cNvSpPr>
              <a:spLocks noChangeArrowheads="1"/>
            </p:cNvSpPr>
            <p:nvPr/>
          </p:nvSpPr>
          <p:spPr bwMode="auto">
            <a:xfrm>
              <a:off x="303" y="529"/>
              <a:ext cx="1128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63" name="Line 39"/>
            <p:cNvSpPr>
              <a:spLocks noChangeShapeType="1"/>
            </p:cNvSpPr>
            <p:nvPr/>
          </p:nvSpPr>
          <p:spPr bwMode="auto">
            <a:xfrm>
              <a:off x="303" y="651"/>
              <a:ext cx="11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64" name="Rectangle 40"/>
            <p:cNvSpPr>
              <a:spLocks noChangeArrowheads="1"/>
            </p:cNvSpPr>
            <p:nvPr/>
          </p:nvSpPr>
          <p:spPr bwMode="auto">
            <a:xfrm>
              <a:off x="303" y="651"/>
              <a:ext cx="1128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65" name="Line 41"/>
            <p:cNvSpPr>
              <a:spLocks noChangeShapeType="1"/>
            </p:cNvSpPr>
            <p:nvPr/>
          </p:nvSpPr>
          <p:spPr bwMode="auto">
            <a:xfrm>
              <a:off x="303" y="773"/>
              <a:ext cx="11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03" y="773"/>
              <a:ext cx="1128" cy="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67" name="Line 43"/>
            <p:cNvSpPr>
              <a:spLocks noChangeShapeType="1"/>
            </p:cNvSpPr>
            <p:nvPr/>
          </p:nvSpPr>
          <p:spPr bwMode="auto">
            <a:xfrm>
              <a:off x="303" y="894"/>
              <a:ext cx="11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03" y="894"/>
              <a:ext cx="1128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8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8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8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8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8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8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8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8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2000" fill="hold"/>
                                        <p:tgtEl>
                                          <p:spTgt spid="1484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2" grpId="0" animBg="1"/>
      <p:bldP spid="148484" grpId="0" animBg="1"/>
      <p:bldP spid="148485" grpId="0" animBg="1"/>
      <p:bldP spid="148486" grpId="0" animBg="1"/>
      <p:bldP spid="148487" grpId="0" animBg="1"/>
      <p:bldP spid="148488" grpId="0" animBg="1"/>
      <p:bldP spid="148489" grpId="0" animBg="1"/>
      <p:bldP spid="148490" grpId="0" animBg="1"/>
      <p:bldP spid="148491" grpId="0" animBg="1"/>
      <p:bldP spid="148492" grpId="0" animBg="1"/>
      <p:bldP spid="148492" grpId="1" animBg="1"/>
      <p:bldP spid="148493" grpId="0" animBg="1"/>
      <p:bldP spid="148494" grpId="0" animBg="1"/>
      <p:bldP spid="148495" grpId="0" animBg="1"/>
      <p:bldP spid="148496" grpId="0" animBg="1"/>
      <p:bldP spid="148497" grpId="0" animBg="1"/>
      <p:bldP spid="14850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j0290939[1]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679040" y="2088521"/>
            <a:ext cx="1594919" cy="1652257"/>
          </a:xfrm>
        </p:spPr>
      </p:pic>
      <p:sp>
        <p:nvSpPr>
          <p:cNvPr id="149507" name="Text Box 3"/>
          <p:cNvSpPr txBox="1">
            <a:spLocks noChangeArrowheads="1"/>
          </p:cNvSpPr>
          <p:nvPr/>
        </p:nvSpPr>
        <p:spPr bwMode="auto">
          <a:xfrm>
            <a:off x="71438" y="1241425"/>
            <a:ext cx="4140200" cy="13239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Emelt szintű érettségiért: </a:t>
            </a:r>
          </a:p>
          <a:p>
            <a:pPr algn="ctr"/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Egy vizsgáért </a:t>
            </a:r>
            <a:r>
              <a:rPr lang="hu-HU" sz="1600" b="1" dirty="0" smtClean="0">
                <a:solidFill>
                  <a:schemeClr val="accent2">
                    <a:lumMod val="50000"/>
                  </a:schemeClr>
                </a:solidFill>
              </a:rPr>
              <a:t>50 </a:t>
            </a: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pont. </a:t>
            </a:r>
          </a:p>
          <a:p>
            <a:pPr>
              <a:buFontTx/>
              <a:buChar char="-"/>
            </a:pP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ha az érettségi pontot abból számolják</a:t>
            </a:r>
          </a:p>
          <a:p>
            <a:pPr>
              <a:buFontTx/>
              <a:buChar char="-"/>
            </a:pP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 legalább 30 %-os</a:t>
            </a:r>
          </a:p>
          <a:p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Összesen maximum </a:t>
            </a:r>
            <a:r>
              <a:rPr lang="hu-HU" sz="1600" b="1" dirty="0" smtClean="0">
                <a:solidFill>
                  <a:schemeClr val="accent2">
                    <a:lumMod val="50000"/>
                  </a:schemeClr>
                </a:solidFill>
              </a:rPr>
              <a:t>100 </a:t>
            </a: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pont</a:t>
            </a:r>
          </a:p>
        </p:txBody>
      </p:sp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5940425" y="3068638"/>
            <a:ext cx="2879725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 dirty="0">
                <a:solidFill>
                  <a:srgbClr val="FF0000"/>
                </a:solidFill>
              </a:rPr>
              <a:t>A többletpontok kosara: maximum </a:t>
            </a:r>
            <a:r>
              <a:rPr lang="hu-HU" sz="2000" b="1" dirty="0" smtClean="0">
                <a:solidFill>
                  <a:srgbClr val="FF0000"/>
                </a:solidFill>
              </a:rPr>
              <a:t>100 </a:t>
            </a:r>
            <a:r>
              <a:rPr lang="hu-HU" sz="2000" b="1" dirty="0">
                <a:solidFill>
                  <a:srgbClr val="FF0000"/>
                </a:solidFill>
              </a:rPr>
              <a:t>többletpont érvényesíthető</a:t>
            </a:r>
          </a:p>
        </p:txBody>
      </p:sp>
      <p:sp>
        <p:nvSpPr>
          <p:cNvPr id="149509" name="Text Box 5"/>
          <p:cNvSpPr txBox="1">
            <a:spLocks noChangeArrowheads="1"/>
          </p:cNvSpPr>
          <p:nvPr/>
        </p:nvSpPr>
        <p:spPr bwMode="auto">
          <a:xfrm>
            <a:off x="4356100" y="1268413"/>
            <a:ext cx="4608513" cy="1079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Nyelvvizsgáért:</a:t>
            </a:r>
          </a:p>
          <a:p>
            <a:pPr>
              <a:buFontTx/>
              <a:buChar char="-"/>
            </a:pP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középfokú C típusú nyelvvizsgáért </a:t>
            </a:r>
            <a:r>
              <a:rPr lang="hu-HU" sz="1600" b="1" dirty="0" smtClean="0">
                <a:solidFill>
                  <a:schemeClr val="accent2">
                    <a:lumMod val="50000"/>
                  </a:schemeClr>
                </a:solidFill>
              </a:rPr>
              <a:t>28 </a:t>
            </a: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pont,</a:t>
            </a:r>
          </a:p>
          <a:p>
            <a:pPr>
              <a:buFontTx/>
              <a:buChar char="-"/>
            </a:pP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felsőfokú C típusú nyelvvizsgáért </a:t>
            </a:r>
            <a:r>
              <a:rPr lang="hu-HU" sz="1600" b="1" dirty="0" smtClean="0">
                <a:solidFill>
                  <a:schemeClr val="accent2">
                    <a:lumMod val="50000"/>
                  </a:schemeClr>
                </a:solidFill>
              </a:rPr>
              <a:t>40pont</a:t>
            </a: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</a:p>
          <a:p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Összesen maximum </a:t>
            </a:r>
            <a:r>
              <a:rPr lang="hu-HU" sz="1600" b="1" dirty="0" smtClean="0">
                <a:solidFill>
                  <a:schemeClr val="accent2">
                    <a:lumMod val="50000"/>
                  </a:schemeClr>
                </a:solidFill>
              </a:rPr>
              <a:t>40 </a:t>
            </a: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pont</a:t>
            </a:r>
          </a:p>
        </p:txBody>
      </p:sp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107950" y="4784725"/>
            <a:ext cx="3743325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Más jogcímeken, a felsőoktatási intézmények képzési területi szintű döntése alapján:</a:t>
            </a:r>
          </a:p>
          <a:p>
            <a:pPr>
              <a:buFontTx/>
              <a:buChar char="-"/>
            </a:pP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Sporteredmények (10-20)</a:t>
            </a:r>
          </a:p>
          <a:p>
            <a:pPr>
              <a:buFontTx/>
              <a:buChar char="-"/>
            </a:pP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OKTV és SZÉTV eredmények (</a:t>
            </a:r>
            <a:r>
              <a:rPr lang="hu-HU" sz="1600" b="1" dirty="0" smtClean="0">
                <a:solidFill>
                  <a:schemeClr val="accent2">
                    <a:lumMod val="50000"/>
                  </a:schemeClr>
                </a:solidFill>
              </a:rPr>
              <a:t>80-40-20)</a:t>
            </a:r>
            <a:endParaRPr lang="hu-HU" sz="16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Egyéb tanulmányi versenyek</a:t>
            </a:r>
            <a:endParaRPr lang="hu-HU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4067944" y="4797152"/>
            <a:ext cx="4859338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Előnyben részesítés:</a:t>
            </a:r>
          </a:p>
          <a:p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Összesen maximum </a:t>
            </a:r>
            <a:r>
              <a:rPr lang="hu-HU" sz="1600" b="1" dirty="0" smtClean="0">
                <a:solidFill>
                  <a:schemeClr val="accent2">
                    <a:lumMod val="50000"/>
                  </a:schemeClr>
                </a:solidFill>
              </a:rPr>
              <a:t>40 </a:t>
            </a:r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pont</a:t>
            </a:r>
          </a:p>
          <a:p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Hátrányos helyzet </a:t>
            </a:r>
            <a:r>
              <a:rPr lang="hu-HU" sz="1600" b="1" dirty="0" smtClean="0">
                <a:solidFill>
                  <a:schemeClr val="accent2">
                    <a:lumMod val="50000"/>
                  </a:schemeClr>
                </a:solidFill>
              </a:rPr>
              <a:t> 20 pont</a:t>
            </a:r>
            <a:endParaRPr lang="hu-HU" sz="16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hu-HU" sz="1600" b="1" dirty="0" smtClean="0">
                <a:solidFill>
                  <a:schemeClr val="accent2">
                    <a:lumMod val="50000"/>
                  </a:schemeClr>
                </a:solidFill>
              </a:rPr>
              <a:t>Halmozottan hátrányos helyzet 40 pont</a:t>
            </a:r>
            <a:endParaRPr lang="hu-HU" sz="16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hu-HU" sz="1600" b="1" dirty="0">
                <a:solidFill>
                  <a:schemeClr val="accent2">
                    <a:lumMod val="50000"/>
                  </a:schemeClr>
                </a:solidFill>
              </a:rPr>
              <a:t>Fogyatékossággal élő </a:t>
            </a:r>
            <a:r>
              <a:rPr lang="hu-HU" sz="1600" b="1" dirty="0" smtClean="0">
                <a:solidFill>
                  <a:schemeClr val="accent2">
                    <a:lumMod val="50000"/>
                  </a:schemeClr>
                </a:solidFill>
              </a:rPr>
              <a:t>40 pont</a:t>
            </a:r>
            <a:endParaRPr lang="hu-H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49512" name="Picture 8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315913" y="188913"/>
            <a:ext cx="209550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9514" name="Text Box 10"/>
          <p:cNvSpPr txBox="1">
            <a:spLocks noChangeArrowheads="1"/>
          </p:cNvSpPr>
          <p:nvPr/>
        </p:nvSpPr>
        <p:spPr bwMode="auto">
          <a:xfrm>
            <a:off x="6300788" y="341313"/>
            <a:ext cx="2663825" cy="711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>
                <a:solidFill>
                  <a:srgbClr val="FFFF00"/>
                </a:solidFill>
              </a:rPr>
              <a:t>Felvételi pontszám: </a:t>
            </a:r>
            <a:r>
              <a:rPr lang="hu-HU" sz="2000" b="1">
                <a:solidFill>
                  <a:schemeClr val="bg1"/>
                </a:solidFill>
              </a:rPr>
              <a:t>342</a:t>
            </a:r>
            <a:r>
              <a:rPr lang="hu-HU" sz="2000" b="1">
                <a:solidFill>
                  <a:srgbClr val="FFFF00"/>
                </a:solidFill>
              </a:rPr>
              <a:t> pont</a:t>
            </a:r>
          </a:p>
        </p:txBody>
      </p:sp>
      <p:sp>
        <p:nvSpPr>
          <p:cNvPr id="149515" name="Rectangle 11"/>
          <p:cNvSpPr>
            <a:spLocks noChangeArrowheads="1"/>
          </p:cNvSpPr>
          <p:nvPr/>
        </p:nvSpPr>
        <p:spPr bwMode="auto">
          <a:xfrm>
            <a:off x="179388" y="115888"/>
            <a:ext cx="2303462" cy="503237"/>
          </a:xfrm>
          <a:prstGeom prst="rect">
            <a:avLst/>
          </a:prstGeom>
          <a:gradFill rotWithShape="1">
            <a:gsLst>
              <a:gs pos="0">
                <a:srgbClr val="FFCCFF">
                  <a:alpha val="25000"/>
                </a:srgbClr>
              </a:gs>
              <a:gs pos="100000">
                <a:srgbClr val="765E76">
                  <a:alpha val="25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>
            <a:off x="2339975" y="476250"/>
            <a:ext cx="719138" cy="16573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49517" name="Text Box 13"/>
          <p:cNvSpPr txBox="1">
            <a:spLocks noChangeArrowheads="1"/>
          </p:cNvSpPr>
          <p:nvPr/>
        </p:nvSpPr>
        <p:spPr bwMode="auto">
          <a:xfrm>
            <a:off x="3059113" y="2133600"/>
            <a:ext cx="1008062" cy="37623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800" b="1" dirty="0" smtClean="0">
                <a:solidFill>
                  <a:srgbClr val="FFFF00"/>
                </a:solidFill>
              </a:rPr>
              <a:t>50 </a:t>
            </a:r>
            <a:r>
              <a:rPr lang="hu-HU" sz="1800" b="1" dirty="0">
                <a:solidFill>
                  <a:srgbClr val="FFFF00"/>
                </a:solidFill>
              </a:rPr>
              <a:t>pont</a:t>
            </a:r>
          </a:p>
        </p:txBody>
      </p:sp>
      <p:sp>
        <p:nvSpPr>
          <p:cNvPr id="149518" name="Line 14"/>
          <p:cNvSpPr>
            <a:spLocks noChangeShapeType="1"/>
          </p:cNvSpPr>
          <p:nvPr/>
        </p:nvSpPr>
        <p:spPr bwMode="auto">
          <a:xfrm>
            <a:off x="2339975" y="1052513"/>
            <a:ext cx="5472113" cy="10810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49519" name="Text Box 15"/>
          <p:cNvSpPr txBox="1">
            <a:spLocks noChangeArrowheads="1"/>
          </p:cNvSpPr>
          <p:nvPr/>
        </p:nvSpPr>
        <p:spPr bwMode="auto">
          <a:xfrm>
            <a:off x="7812088" y="2060575"/>
            <a:ext cx="1008062" cy="37623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800" b="1" dirty="0" smtClean="0">
                <a:solidFill>
                  <a:srgbClr val="FFFF00"/>
                </a:solidFill>
              </a:rPr>
              <a:t>28 </a:t>
            </a:r>
            <a:r>
              <a:rPr lang="hu-HU" sz="1800" b="1" dirty="0">
                <a:solidFill>
                  <a:srgbClr val="FFFF00"/>
                </a:solidFill>
              </a:rPr>
              <a:t>pont</a:t>
            </a:r>
          </a:p>
        </p:txBody>
      </p:sp>
      <p:sp>
        <p:nvSpPr>
          <p:cNvPr id="149520" name="Text Box 16"/>
          <p:cNvSpPr txBox="1">
            <a:spLocks noChangeArrowheads="1"/>
          </p:cNvSpPr>
          <p:nvPr/>
        </p:nvSpPr>
        <p:spPr bwMode="auto">
          <a:xfrm>
            <a:off x="3635375" y="3357563"/>
            <a:ext cx="1439863" cy="4667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dirty="0" smtClean="0">
                <a:solidFill>
                  <a:srgbClr val="FFFF00"/>
                </a:solidFill>
              </a:rPr>
              <a:t>78 </a:t>
            </a:r>
            <a:r>
              <a:rPr lang="hu-HU" sz="2400" b="1" dirty="0">
                <a:solidFill>
                  <a:srgbClr val="FFFF00"/>
                </a:solidFill>
              </a:rPr>
              <a:t>pont</a:t>
            </a:r>
          </a:p>
        </p:txBody>
      </p:sp>
      <p:sp>
        <p:nvSpPr>
          <p:cNvPr id="149521" name="Text Box 17"/>
          <p:cNvSpPr txBox="1">
            <a:spLocks noChangeArrowheads="1"/>
          </p:cNvSpPr>
          <p:nvPr/>
        </p:nvSpPr>
        <p:spPr bwMode="auto">
          <a:xfrm>
            <a:off x="3059832" y="4941168"/>
            <a:ext cx="3960813" cy="12001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3600" b="1" dirty="0" err="1">
                <a:solidFill>
                  <a:srgbClr val="FFFF00"/>
                </a:solidFill>
              </a:rPr>
              <a:t>Összpontszám</a:t>
            </a:r>
            <a:r>
              <a:rPr lang="hu-HU" sz="3600" b="1" dirty="0">
                <a:solidFill>
                  <a:srgbClr val="FFFF00"/>
                </a:solidFill>
              </a:rPr>
              <a:t>: </a:t>
            </a:r>
            <a:r>
              <a:rPr lang="hu-HU" sz="3600" b="1" dirty="0" smtClean="0">
                <a:solidFill>
                  <a:schemeClr val="bg1"/>
                </a:solidFill>
              </a:rPr>
              <a:t>420</a:t>
            </a:r>
            <a:r>
              <a:rPr lang="hu-HU" sz="3600" b="1" dirty="0" smtClean="0">
                <a:solidFill>
                  <a:srgbClr val="FFFF00"/>
                </a:solidFill>
              </a:rPr>
              <a:t> </a:t>
            </a:r>
            <a:r>
              <a:rPr lang="hu-HU" sz="3600" b="1" dirty="0">
                <a:solidFill>
                  <a:srgbClr val="FFFF00"/>
                </a:solidFill>
              </a:rPr>
              <a:t>pont</a:t>
            </a:r>
          </a:p>
        </p:txBody>
      </p:sp>
      <p:sp>
        <p:nvSpPr>
          <p:cNvPr id="149522" name="Line 18"/>
          <p:cNvSpPr>
            <a:spLocks noChangeShapeType="1"/>
          </p:cNvSpPr>
          <p:nvPr/>
        </p:nvSpPr>
        <p:spPr bwMode="auto">
          <a:xfrm flipH="1">
            <a:off x="4932363" y="1052513"/>
            <a:ext cx="2376487" cy="3889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49523" name="Line 19"/>
          <p:cNvSpPr>
            <a:spLocks noChangeShapeType="1"/>
          </p:cNvSpPr>
          <p:nvPr/>
        </p:nvSpPr>
        <p:spPr bwMode="auto">
          <a:xfrm>
            <a:off x="4211638" y="3860800"/>
            <a:ext cx="503237" cy="10810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9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9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68208E-6 L 0.08681 0.19284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" y="9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2535 0.1993 " pathEditMode="relative" ptsTypes="AA">
                                      <p:cBhvr>
                                        <p:cTn id="79" dur="2000" fill="hold"/>
                                        <p:tgtEl>
                                          <p:spTgt spid="149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animBg="1"/>
      <p:bldP spid="149508" grpId="0" animBg="1"/>
      <p:bldP spid="149509" grpId="0" animBg="1"/>
      <p:bldP spid="149510" grpId="0" animBg="1"/>
      <p:bldP spid="149511" grpId="0" animBg="1"/>
      <p:bldP spid="149514" grpId="0" animBg="1"/>
      <p:bldP spid="149515" grpId="0" animBg="1"/>
      <p:bldP spid="149516" grpId="0" animBg="1"/>
      <p:bldP spid="149517" grpId="0" animBg="1"/>
      <p:bldP spid="149517" grpId="1" animBg="1"/>
      <p:bldP spid="149518" grpId="0" animBg="1"/>
      <p:bldP spid="149519" grpId="0" animBg="1"/>
      <p:bldP spid="149519" grpId="1" animBg="1"/>
      <p:bldP spid="149520" grpId="0" animBg="1"/>
      <p:bldP spid="149521" grpId="0" animBg="1"/>
      <p:bldP spid="149522" grpId="0" animBg="1"/>
      <p:bldP spid="1495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JELENTKEZÉS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Határidő: 2012. február 15.</a:t>
            </a:r>
          </a:p>
          <a:p>
            <a:r>
              <a:rPr lang="hu-HU" dirty="0" smtClean="0"/>
              <a:t>Módja: </a:t>
            </a:r>
          </a:p>
          <a:p>
            <a:pPr lvl="1"/>
            <a:r>
              <a:rPr lang="hu-HU" dirty="0" err="1" smtClean="0">
                <a:hlinkClick r:id="rId2"/>
              </a:rPr>
              <a:t>www.felvi.hu-</a:t>
            </a:r>
            <a:r>
              <a:rPr lang="hu-HU" dirty="0" smtClean="0"/>
              <a:t> elektronikus úton</a:t>
            </a:r>
          </a:p>
          <a:p>
            <a:pPr lvl="1"/>
            <a:r>
              <a:rPr lang="hu-HU" dirty="0" smtClean="0"/>
              <a:t>Jelentkezési lap kitöltésével</a:t>
            </a:r>
          </a:p>
          <a:p>
            <a:pPr lvl="1"/>
            <a:r>
              <a:rPr lang="hu-HU" dirty="0" smtClean="0"/>
              <a:t>2012. január 31. kiegészítés !</a:t>
            </a:r>
          </a:p>
          <a:p>
            <a:r>
              <a:rPr lang="hu-HU" dirty="0" smtClean="0"/>
              <a:t>További határidők:</a:t>
            </a:r>
          </a:p>
          <a:p>
            <a:pPr lvl="1"/>
            <a:r>
              <a:rPr lang="hu-HU" dirty="0" smtClean="0"/>
              <a:t>Hitelesítés (e-felvételi): 2012. február 23.</a:t>
            </a:r>
          </a:p>
          <a:p>
            <a:pPr lvl="1"/>
            <a:r>
              <a:rPr lang="hu-HU" dirty="0" smtClean="0"/>
              <a:t>Hiánypótlás I.:2012. június 04.</a:t>
            </a:r>
          </a:p>
          <a:p>
            <a:pPr lvl="1"/>
            <a:r>
              <a:rPr lang="hu-HU" dirty="0" smtClean="0"/>
              <a:t>Hiánypótlás II. 2012. július 10. (sorrend módosítás)</a:t>
            </a:r>
          </a:p>
          <a:p>
            <a:pPr lvl="1"/>
            <a:r>
              <a:rPr lang="hu-HU" dirty="0" smtClean="0"/>
              <a:t>2012. </a:t>
            </a:r>
            <a:r>
              <a:rPr lang="hu-HU" smtClean="0"/>
              <a:t>július </a:t>
            </a:r>
            <a:r>
              <a:rPr lang="hu-HU" smtClean="0"/>
              <a:t>24. </a:t>
            </a:r>
            <a:r>
              <a:rPr lang="hu-HU" dirty="0" smtClean="0"/>
              <a:t>ponthatárok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Változások a felsőoktatásban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259214"/>
          </a:xfrm>
        </p:spPr>
        <p:txBody>
          <a:bodyPr/>
          <a:lstStyle/>
          <a:p>
            <a:r>
              <a:rPr lang="hu-HU" dirty="0" smtClean="0"/>
              <a:t>Államilag finanszírozott (állami ösztöndíj) keretszámok csökkentése</a:t>
            </a:r>
          </a:p>
          <a:p>
            <a:pPr lvl="1"/>
            <a:r>
              <a:rPr lang="hu-HU" dirty="0" smtClean="0"/>
              <a:t>(különösen a gazdaságtudományok és a jogi tanulmányi területeken)</a:t>
            </a:r>
          </a:p>
          <a:p>
            <a:r>
              <a:rPr lang="hu-HU" dirty="0" smtClean="0"/>
              <a:t>Új belépő finanszírozási forma: 50%-os ösztöndíj </a:t>
            </a:r>
            <a:r>
              <a:rPr lang="hu-HU" sz="2400" dirty="0" smtClean="0"/>
              <a:t>(de csak agrár, műszaki, informatika, orvos és egészségtudomány, természettudomány képzési területeken)</a:t>
            </a:r>
          </a:p>
          <a:p>
            <a:r>
              <a:rPr lang="hu-HU" dirty="0" smtClean="0"/>
              <a:t>„Hallgatói Szerződés” (A hallgató és az állam között köttetik)</a:t>
            </a:r>
          </a:p>
          <a:p>
            <a:r>
              <a:rPr lang="hu-HU" dirty="0" smtClean="0"/>
              <a:t>Kiszélesített diákhitel rendszer</a:t>
            </a:r>
          </a:p>
          <a:p>
            <a:pPr lvl="1"/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xmlns="" val="289500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Hogyan érdemes dönteni?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Tanulni, </a:t>
            </a:r>
            <a:r>
              <a:rPr lang="hu-HU" dirty="0" err="1" smtClean="0"/>
              <a:t>tanulni</a:t>
            </a:r>
            <a:r>
              <a:rPr lang="hu-HU" dirty="0" smtClean="0"/>
              <a:t>, </a:t>
            </a:r>
            <a:r>
              <a:rPr lang="hu-HU" dirty="0" err="1" smtClean="0"/>
              <a:t>tanulni</a:t>
            </a:r>
            <a:r>
              <a:rPr lang="hu-HU" dirty="0" smtClean="0"/>
              <a:t>!!!!- felelősségvállalás a saját jövőjéért, önfegyelem</a:t>
            </a:r>
          </a:p>
          <a:p>
            <a:r>
              <a:rPr lang="hu-HU" dirty="0" smtClean="0"/>
              <a:t>Reális célok kitűzése</a:t>
            </a:r>
          </a:p>
          <a:p>
            <a:pPr lvl="1"/>
            <a:r>
              <a:rPr lang="hu-HU" dirty="0" smtClean="0"/>
              <a:t>Lehetőségek mérlegelése </a:t>
            </a:r>
          </a:p>
          <a:p>
            <a:pPr lvl="1"/>
            <a:r>
              <a:rPr lang="hu-HU" dirty="0" smtClean="0"/>
              <a:t>Képességekhez igazodni- amit el is tud végezni</a:t>
            </a:r>
          </a:p>
          <a:p>
            <a:r>
              <a:rPr lang="hu-HU" dirty="0" smtClean="0"/>
              <a:t>Tájékozódni- !hivatalos források, hallgatók</a:t>
            </a:r>
          </a:p>
          <a:p>
            <a:r>
              <a:rPr lang="hu-HU" dirty="0" smtClean="0"/>
              <a:t>Kihasználható: 1 átmeneti év: felsőfokú szakképzés tanulói jogviszonyban.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7339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</TotalTime>
  <Words>651</Words>
  <Application>Microsoft Office PowerPoint</Application>
  <PresentationFormat>Diavetítés a képernyőre (4:3 oldalarány)</PresentationFormat>
  <Paragraphs>128</Paragraphs>
  <Slides>9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Office-téma</vt:lpstr>
      <vt:lpstr>1. Érettségi vizsga</vt:lpstr>
      <vt:lpstr>Érettségi után…</vt:lpstr>
      <vt:lpstr>Felvételi pontok számítása</vt:lpstr>
      <vt:lpstr>Többletpontok</vt:lpstr>
      <vt:lpstr>5. dia</vt:lpstr>
      <vt:lpstr>6. dia</vt:lpstr>
      <vt:lpstr>JELENTKEZÉS</vt:lpstr>
      <vt:lpstr>Változások a felsőoktatásban</vt:lpstr>
      <vt:lpstr>Hogyan érdemes dönteni?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Felvételi pontok számítása</dc:title>
  <dc:creator>Tercia</dc:creator>
  <cp:lastModifiedBy>Tercia</cp:lastModifiedBy>
  <cp:revision>56</cp:revision>
  <dcterms:created xsi:type="dcterms:W3CDTF">2011-10-12T06:02:36Z</dcterms:created>
  <dcterms:modified xsi:type="dcterms:W3CDTF">2012-01-24T16:55:38Z</dcterms:modified>
</cp:coreProperties>
</file>