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áromszög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erékszögű háromszög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Háromszög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1" name="Egyenes összekötő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erékszögű háromszög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DD6222A-6DFA-49A6-887D-C468080F7D84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B05A64E-ABE7-4CD3-9ACC-4E6EF730B5C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860624"/>
          </a:xfrm>
        </p:spPr>
        <p:txBody>
          <a:bodyPr>
            <a:normAutofit fontScale="90000"/>
          </a:bodyPr>
          <a:lstStyle/>
          <a:p>
            <a:r>
              <a:rPr lang="hu-HU" sz="4000" dirty="0" smtClean="0"/>
              <a:t>Váci SZC I. Géza Király Közgazdasági Szakközépiskolája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400" dirty="0" smtClean="0">
                <a:solidFill>
                  <a:schemeClr val="bg2">
                    <a:lumMod val="10000"/>
                  </a:schemeClr>
                </a:solidFill>
              </a:rPr>
              <a:t>Érettségi vizsga 2016</a:t>
            </a:r>
            <a:endParaRPr lang="hu-HU" sz="4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6" name="Picture 2" descr="C:\Users\Tercia\Pictures\20150819i-gez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040"/>
            <a:ext cx="2304256" cy="232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725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Érettségi vizsgabizottságok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2808"/>
            <a:ext cx="8435280" cy="4572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u-HU" b="1" dirty="0" smtClean="0"/>
              <a:t>12. A </a:t>
            </a:r>
            <a:r>
              <a:rPr lang="hu-HU" b="1" dirty="0" smtClean="0"/>
              <a:t>vizsgabizottsága</a:t>
            </a:r>
            <a:r>
              <a:rPr lang="hu-HU" dirty="0" smtClean="0"/>
              <a:t>-jegyző: </a:t>
            </a:r>
            <a:r>
              <a:rPr lang="hu-HU" dirty="0" smtClean="0"/>
              <a:t>Szalay Ilona</a:t>
            </a:r>
            <a:endParaRPr lang="hu-HU" dirty="0" smtClean="0"/>
          </a:p>
          <a:p>
            <a:pPr>
              <a:lnSpc>
                <a:spcPct val="200000"/>
              </a:lnSpc>
            </a:pPr>
            <a:r>
              <a:rPr lang="hu-HU" b="1" dirty="0" smtClean="0"/>
              <a:t>12. B </a:t>
            </a:r>
            <a:r>
              <a:rPr lang="hu-HU" b="1" dirty="0" smtClean="0"/>
              <a:t>vizsgabizottsága</a:t>
            </a:r>
            <a:r>
              <a:rPr lang="hu-HU" dirty="0" smtClean="0"/>
              <a:t>-jegyző</a:t>
            </a:r>
            <a:r>
              <a:rPr lang="hu-HU" dirty="0" smtClean="0"/>
              <a:t>: </a:t>
            </a:r>
            <a:r>
              <a:rPr lang="hu-HU" sz="1800" dirty="0" smtClean="0"/>
              <a:t>Zekéné </a:t>
            </a:r>
            <a:r>
              <a:rPr lang="hu-HU" sz="1800" dirty="0" smtClean="0"/>
              <a:t>K. Erzsébet</a:t>
            </a:r>
            <a:endParaRPr lang="hu-HU" dirty="0" smtClean="0"/>
          </a:p>
          <a:p>
            <a:pPr>
              <a:lnSpc>
                <a:spcPct val="200000"/>
              </a:lnSpc>
            </a:pPr>
            <a:r>
              <a:rPr lang="hu-HU" b="1" dirty="0" smtClean="0"/>
              <a:t>13. C vizsgabizottsága</a:t>
            </a:r>
            <a:r>
              <a:rPr lang="hu-HU" dirty="0" smtClean="0"/>
              <a:t>-jegyző:Vári Tercia</a:t>
            </a:r>
          </a:p>
          <a:p>
            <a:pPr>
              <a:lnSpc>
                <a:spcPct val="200000"/>
              </a:lnSpc>
            </a:pPr>
            <a:r>
              <a:rPr lang="hu-HU" b="1" dirty="0" smtClean="0"/>
              <a:t>12. E vizsgabizottsága </a:t>
            </a:r>
            <a:r>
              <a:rPr lang="hu-HU" dirty="0" err="1" smtClean="0"/>
              <a:t>-jegyző</a:t>
            </a:r>
            <a:r>
              <a:rPr lang="hu-HU" dirty="0" smtClean="0"/>
              <a:t>: </a:t>
            </a:r>
            <a:r>
              <a:rPr lang="hu-HU" dirty="0" smtClean="0"/>
              <a:t>Vári Tercia</a:t>
            </a:r>
          </a:p>
        </p:txBody>
      </p:sp>
    </p:spTree>
    <p:extLst>
      <p:ext uri="{BB962C8B-B14F-4D97-AF65-F5344CB8AC3E}">
        <p14:creationId xmlns:p14="http://schemas.microsoft.com/office/powerpoint/2010/main" xmlns="" val="51213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Írásbeli vizsgák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b="1" dirty="0" smtClean="0"/>
              <a:t>középszintű írásbeli </a:t>
            </a:r>
            <a:r>
              <a:rPr lang="hu-HU" dirty="0" smtClean="0"/>
              <a:t>vizsgák itt az iskolában lesznek, külön vizsgabehívó nem készül rá, a terembeosztást a </a:t>
            </a:r>
            <a:r>
              <a:rPr lang="hu-HU" b="1" dirty="0" smtClean="0"/>
              <a:t>titkárság melletti faliújságon </a:t>
            </a:r>
            <a:r>
              <a:rPr lang="hu-HU" dirty="0" smtClean="0"/>
              <a:t>tesszük közre. </a:t>
            </a:r>
          </a:p>
          <a:p>
            <a:r>
              <a:rPr lang="hu-HU" dirty="0" smtClean="0"/>
              <a:t>Az </a:t>
            </a:r>
            <a:r>
              <a:rPr lang="hu-HU" b="1" dirty="0" smtClean="0"/>
              <a:t>emelt szintű írásbeli </a:t>
            </a:r>
            <a:r>
              <a:rPr lang="hu-HU" dirty="0" smtClean="0"/>
              <a:t>vizsgára mindenki személyesen kapott vizsgabehívót, amit meg kell őrizni, és a behívón szereplő helyszínre a vizsga napján vinni kell.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4004" y="188640"/>
            <a:ext cx="248427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3662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Vizsgaidőpontok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b="1" dirty="0"/>
              <a:t>Magyar nyelv és irodalom: </a:t>
            </a:r>
            <a:r>
              <a:rPr lang="hu-HU" dirty="0"/>
              <a:t>2016. május 2., </a:t>
            </a:r>
            <a:r>
              <a:rPr lang="hu-HU" dirty="0" smtClean="0"/>
              <a:t>hétfő 8:00</a:t>
            </a:r>
            <a:endParaRPr lang="hu-HU" dirty="0"/>
          </a:p>
          <a:p>
            <a:r>
              <a:rPr lang="hu-HU" b="1" dirty="0"/>
              <a:t>Matematika: </a:t>
            </a:r>
            <a:r>
              <a:rPr lang="hu-HU" dirty="0"/>
              <a:t>2016. május 3</a:t>
            </a:r>
            <a:r>
              <a:rPr lang="hu-HU" dirty="0" smtClean="0"/>
              <a:t>., kedd  </a:t>
            </a:r>
            <a:r>
              <a:rPr lang="hu-HU" dirty="0"/>
              <a:t>8:00</a:t>
            </a:r>
          </a:p>
          <a:p>
            <a:r>
              <a:rPr lang="hu-HU" b="1" dirty="0"/>
              <a:t>Történelem: </a:t>
            </a:r>
            <a:r>
              <a:rPr lang="hu-HU" dirty="0"/>
              <a:t>2016. május 4</a:t>
            </a:r>
            <a:r>
              <a:rPr lang="hu-HU" dirty="0" smtClean="0"/>
              <a:t>.,szerda </a:t>
            </a:r>
            <a:r>
              <a:rPr lang="hu-HU" dirty="0"/>
              <a:t>8:00</a:t>
            </a:r>
          </a:p>
          <a:p>
            <a:r>
              <a:rPr lang="hu-HU" b="1" dirty="0"/>
              <a:t>Angol nyelv: </a:t>
            </a:r>
            <a:r>
              <a:rPr lang="hu-HU" dirty="0"/>
              <a:t>2016. május 5</a:t>
            </a:r>
            <a:r>
              <a:rPr lang="hu-HU" dirty="0" smtClean="0"/>
              <a:t>.,csütörtök  </a:t>
            </a:r>
            <a:r>
              <a:rPr lang="hu-HU" dirty="0"/>
              <a:t>8:00</a:t>
            </a:r>
          </a:p>
          <a:p>
            <a:r>
              <a:rPr lang="hu-HU" b="1" dirty="0"/>
              <a:t>Német nyelv: </a:t>
            </a:r>
            <a:r>
              <a:rPr lang="hu-HU" dirty="0"/>
              <a:t>2016. május 6., </a:t>
            </a:r>
            <a:r>
              <a:rPr lang="hu-HU" dirty="0" smtClean="0"/>
              <a:t>péntek 8:00</a:t>
            </a:r>
            <a:endParaRPr lang="hu-HU" dirty="0"/>
          </a:p>
          <a:p>
            <a:r>
              <a:rPr lang="hu-HU" dirty="0"/>
              <a:t>A további időpontok az iskola honlapján, vagy a </a:t>
            </a:r>
            <a:r>
              <a:rPr lang="hu-HU" dirty="0" err="1"/>
              <a:t>www.oktatas.huhonlapon</a:t>
            </a:r>
            <a:r>
              <a:rPr lang="hu-HU" dirty="0"/>
              <a:t> megtalálhatók!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407597" cy="160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880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164" y="60735"/>
            <a:ext cx="8229600" cy="1399032"/>
          </a:xfrm>
        </p:spPr>
        <p:txBody>
          <a:bodyPr/>
          <a:lstStyle/>
          <a:p>
            <a:r>
              <a:rPr lang="hu-HU" dirty="0" smtClean="0"/>
              <a:t>Megjelenés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268760"/>
            <a:ext cx="8229600" cy="558924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 diákok a vizsga napján, a</a:t>
            </a:r>
          </a:p>
          <a:p>
            <a:pPr marL="64008" indent="0">
              <a:buNone/>
            </a:pPr>
            <a:r>
              <a:rPr lang="hu-HU" dirty="0" smtClean="0"/>
              <a:t>Vizsga kezdési időpontja előtt</a:t>
            </a:r>
          </a:p>
          <a:p>
            <a:pPr marL="64008" indent="0">
              <a:buNone/>
            </a:pPr>
            <a:r>
              <a:rPr lang="hu-HU" dirty="0" smtClean="0"/>
              <a:t>Legalább 30 perccel, ünnepi </a:t>
            </a:r>
          </a:p>
          <a:p>
            <a:pPr marL="64008" indent="0">
              <a:buNone/>
            </a:pPr>
            <a:r>
              <a:rPr lang="hu-HU" dirty="0" smtClean="0"/>
              <a:t>öltözékben jelenjenek meg a</a:t>
            </a:r>
          </a:p>
          <a:p>
            <a:pPr marL="64008" indent="0">
              <a:buNone/>
            </a:pPr>
            <a:r>
              <a:rPr lang="hu-HU" dirty="0" smtClean="0"/>
              <a:t>kiírt vizsgateremben. </a:t>
            </a:r>
          </a:p>
          <a:p>
            <a:pPr marL="64008" indent="0">
              <a:buNone/>
            </a:pPr>
            <a:r>
              <a:rPr lang="hu-HU" b="1" dirty="0" smtClean="0"/>
              <a:t>Az érettségi vizsgáról elkésni </a:t>
            </a:r>
          </a:p>
          <a:p>
            <a:pPr marL="64008" indent="0">
              <a:buNone/>
            </a:pPr>
            <a:r>
              <a:rPr lang="hu-HU" b="1" dirty="0" smtClean="0"/>
              <a:t>nem lehet! </a:t>
            </a:r>
            <a:r>
              <a:rPr lang="hu-HU" dirty="0" smtClean="0"/>
              <a:t>Aki felróható okból késik a vizsgáról, akkor az adott tárgyból egy másik vizsgaidőszakban csak javítóvizsgát tehet! A tömegközlekedési eszközök késése nem elfogadható igazolás a késésről!</a:t>
            </a:r>
          </a:p>
          <a:p>
            <a:pPr marL="64008" indent="0">
              <a:buNone/>
            </a:pPr>
            <a:endParaRPr lang="hu-HU" dirty="0" smtClean="0"/>
          </a:p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2223" y="28687"/>
            <a:ext cx="2321777" cy="4696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374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Mit kell hozni az írásbeli vizsgára?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Személyi igazolvány</a:t>
            </a:r>
          </a:p>
          <a:p>
            <a:endParaRPr lang="hu-HU" dirty="0" smtClean="0"/>
          </a:p>
          <a:p>
            <a:endParaRPr lang="hu-HU" dirty="0"/>
          </a:p>
          <a:p>
            <a:r>
              <a:rPr lang="hu-HU" dirty="0" smtClean="0"/>
              <a:t>Emelt szintű vizsga esetén a vizsgabehívó</a:t>
            </a:r>
          </a:p>
          <a:p>
            <a:endParaRPr lang="hu-HU" dirty="0"/>
          </a:p>
          <a:p>
            <a:pPr marL="64008" indent="0">
              <a:buNone/>
            </a:pPr>
            <a:r>
              <a:rPr lang="hu-HU" b="1" dirty="0" smtClean="0"/>
              <a:t>          </a:t>
            </a:r>
          </a:p>
          <a:p>
            <a:pPr marL="64008" indent="0">
              <a:buNone/>
            </a:pPr>
            <a:r>
              <a:rPr lang="hu-HU" b="1" dirty="0"/>
              <a:t> </a:t>
            </a:r>
            <a:r>
              <a:rPr lang="hu-HU" b="1" dirty="0" smtClean="0"/>
              <a:t>                 </a:t>
            </a:r>
          </a:p>
          <a:p>
            <a:pPr marL="64008" indent="0">
              <a:buNone/>
            </a:pPr>
            <a:r>
              <a:rPr lang="hu-HU" b="1" dirty="0"/>
              <a:t> </a:t>
            </a:r>
            <a:r>
              <a:rPr lang="hu-HU" b="1" dirty="0" smtClean="0"/>
              <a:t>                 A dokumentum(ok )hiánya esetén az érettségi vizsga nem kezdhető el!</a:t>
            </a:r>
            <a:endParaRPr lang="hu-H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564246"/>
            <a:ext cx="2400878" cy="146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6680" y="5086004"/>
            <a:ext cx="782208" cy="65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118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686800" cy="1399032"/>
          </a:xfrm>
        </p:spPr>
        <p:txBody>
          <a:bodyPr>
            <a:normAutofit fontScale="90000"/>
          </a:bodyPr>
          <a:lstStyle/>
          <a:p>
            <a:r>
              <a:rPr lang="hu-HU" dirty="0"/>
              <a:t>Mit kell hozni az írásbeli vizsgára</a:t>
            </a:r>
            <a:r>
              <a:rPr lang="hu-HU" dirty="0" smtClean="0"/>
              <a:t>? Mit használhatok a vizsga ideje alatt?</a:t>
            </a:r>
            <a:endParaRPr lang="hu-H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44507"/>
            <a:ext cx="154404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églalap 3"/>
          <p:cNvSpPr/>
          <p:nvPr/>
        </p:nvSpPr>
        <p:spPr>
          <a:xfrm>
            <a:off x="3045076" y="1984173"/>
            <a:ext cx="5796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smtClean="0"/>
              <a:t>A rajzokat ceruzával, egyébként minden írásbeli munkát tintával (kék vagy fekete) kell elkészíteni.</a:t>
            </a:r>
            <a:endParaRPr lang="hu-HU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81931">
            <a:off x="1177182" y="2148184"/>
            <a:ext cx="1806327" cy="85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683568" y="3413988"/>
            <a:ext cx="6984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Legyen nálad enni és innivaló!</a:t>
            </a:r>
            <a:endParaRPr lang="hu-HU" sz="24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683568" y="4293096"/>
            <a:ext cx="8157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Fontos! </a:t>
            </a:r>
            <a:r>
              <a:rPr lang="hu-HU" sz="2800" b="1" dirty="0" smtClean="0"/>
              <a:t>Neked kell gondoskodni</a:t>
            </a:r>
            <a:r>
              <a:rPr lang="hu-HU" sz="2800" dirty="0" smtClean="0"/>
              <a:t> az adott vizsgatárgy vizsgaleírásában szereplő használható segédeszközökről: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50529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Használható segédeszközök: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787604" y="1665674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Magyar nyelv és irodalom: </a:t>
            </a:r>
            <a:r>
              <a:rPr lang="hu-HU" sz="2000" dirty="0" smtClean="0"/>
              <a:t>nem használható segédeszköz!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899592" y="2504499"/>
            <a:ext cx="4032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Matematika: </a:t>
            </a:r>
            <a:r>
              <a:rPr lang="hu-HU" dirty="0" smtClean="0"/>
              <a:t>zsebszámológép (nem programozható, </a:t>
            </a:r>
            <a:r>
              <a:rPr lang="hu-HU" dirty="0" err="1" smtClean="0"/>
              <a:t>ill</a:t>
            </a:r>
            <a:r>
              <a:rPr lang="hu-HU" dirty="0" smtClean="0"/>
              <a:t>, szöveges dokumentum tárolására nem alkalmas), körző, vonalzó, négyjegyű függvénytáblázat ( a diák által nem tartalmazhat bejegyzést)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1979712" y="4538641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Történelem: </a:t>
            </a:r>
            <a:r>
              <a:rPr lang="hu-HU" dirty="0" smtClean="0"/>
              <a:t>Középiskolai történelmi atlasz</a:t>
            </a:r>
            <a:endParaRPr lang="hu-HU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307"/>
            <a:ext cx="1360245" cy="193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zövegdoboz 8"/>
          <p:cNvSpPr txBox="1"/>
          <p:nvPr/>
        </p:nvSpPr>
        <p:spPr>
          <a:xfrm>
            <a:off x="2506020" y="5003884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Idegen nyelv: </a:t>
            </a:r>
            <a:r>
              <a:rPr lang="hu-HU" dirty="0" smtClean="0"/>
              <a:t>nyomtatott szótár</a:t>
            </a:r>
            <a:endParaRPr lang="hu-HU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27" r="15054" b="56856"/>
          <a:stretch/>
        </p:blipFill>
        <p:spPr bwMode="auto">
          <a:xfrm rot="18877334">
            <a:off x="6622233" y="4500205"/>
            <a:ext cx="2520000" cy="137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zövegdoboz 9"/>
          <p:cNvSpPr txBox="1"/>
          <p:nvPr/>
        </p:nvSpPr>
        <p:spPr>
          <a:xfrm>
            <a:off x="2195736" y="5461327"/>
            <a:ext cx="4064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további tantárgyak esetében használható segédeszközökről az iskola  honlapján  és a szaktanárodnál tájékozódhatsz!</a:t>
            </a:r>
            <a:endParaRPr lang="hu-HU" dirty="0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097" b="-1"/>
          <a:stretch/>
        </p:blipFill>
        <p:spPr bwMode="auto">
          <a:xfrm>
            <a:off x="5261760" y="1673611"/>
            <a:ext cx="3864528" cy="21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3231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57200" y="267494"/>
            <a:ext cx="5338936" cy="1399032"/>
          </a:xfrm>
        </p:spPr>
        <p:txBody>
          <a:bodyPr/>
          <a:lstStyle/>
          <a:p>
            <a:r>
              <a:rPr lang="hu-HU" dirty="0" smtClean="0"/>
              <a:t>Az írásbeli vizsga menete</a:t>
            </a: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57199" y="1882808"/>
            <a:ext cx="8315325" cy="4572000"/>
          </a:xfrm>
        </p:spPr>
        <p:txBody>
          <a:bodyPr/>
          <a:lstStyle/>
          <a:p>
            <a:r>
              <a:rPr lang="hu-HU" b="1" dirty="0" smtClean="0"/>
              <a:t>A vizsga megkezdésekor</a:t>
            </a:r>
          </a:p>
          <a:p>
            <a:pPr lvl="1"/>
            <a:r>
              <a:rPr lang="hu-HU" dirty="0" smtClean="0"/>
              <a:t>Személyazonosság ellenőrzése</a:t>
            </a:r>
          </a:p>
          <a:p>
            <a:pPr lvl="1"/>
            <a:r>
              <a:rPr lang="hu-HU" dirty="0" smtClean="0"/>
              <a:t>A mobil telefonok kikapcsolása és elhelyezése egy külön asztalon</a:t>
            </a:r>
          </a:p>
          <a:p>
            <a:pPr lvl="1"/>
            <a:r>
              <a:rPr lang="hu-HU" dirty="0" smtClean="0"/>
              <a:t>Tájékoztató a megtekintés időpontjáról és a jogorvoslati lehetőségekről (ezt aláírással igazolni kell)</a:t>
            </a:r>
          </a:p>
          <a:p>
            <a:pPr lvl="1"/>
            <a:r>
              <a:rPr lang="hu-HU" dirty="0" smtClean="0"/>
              <a:t>A borítékok címezése: tantárgy, a vizsga szintje, dátum, név, osztály felírása a kiosztott A/4-es borítékra felül, középre.</a:t>
            </a:r>
          </a:p>
          <a:p>
            <a:pPr lvl="1"/>
            <a:endParaRPr lang="hu-H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6672"/>
            <a:ext cx="28003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7116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vizsga alatt…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2304256"/>
          </a:xfrm>
        </p:spPr>
        <p:txBody>
          <a:bodyPr>
            <a:noAutofit/>
          </a:bodyPr>
          <a:lstStyle/>
          <a:p>
            <a:r>
              <a:rPr lang="hu-HU" sz="1800" dirty="0" smtClean="0"/>
              <a:t>Csak a kiadott feladatlapokon, illetve az iskola pecsétjével ellátott piszkozati lapokon lehet dolgozni</a:t>
            </a:r>
          </a:p>
          <a:p>
            <a:pPr lvl="1"/>
            <a:r>
              <a:rPr lang="hu-HU" sz="1600" b="1" dirty="0" smtClean="0"/>
              <a:t>Piszkozati lap: </a:t>
            </a:r>
            <a:r>
              <a:rPr lang="hu-HU" sz="1600" dirty="0" smtClean="0"/>
              <a:t>amin számolsz, írsz, csak segítségnek használod a feladat megoldásához- ezt a vizsga végén át kell húznod!</a:t>
            </a:r>
          </a:p>
          <a:p>
            <a:pPr lvl="1"/>
            <a:r>
              <a:rPr lang="hu-HU" sz="1600" b="1" dirty="0" smtClean="0"/>
              <a:t>Tisztázati lap: </a:t>
            </a:r>
            <a:r>
              <a:rPr lang="hu-HU" sz="1600" dirty="0" smtClean="0"/>
              <a:t>Ide írod az értékelésre szánt választ, mert a feladatlapon már nincs hely, elrontottad a választ, és ott nem tudod javítani. Ezt a lapot a vizsga végén nem szabad áthúzni!</a:t>
            </a:r>
          </a:p>
          <a:p>
            <a:r>
              <a:rPr lang="hu-HU" sz="1800" b="1" dirty="0" smtClean="0"/>
              <a:t>A </a:t>
            </a:r>
            <a:r>
              <a:rPr lang="hu-HU" sz="1800" b="1" dirty="0"/>
              <a:t>terem elhagyása:</a:t>
            </a:r>
          </a:p>
          <a:p>
            <a:pPr lvl="1"/>
            <a:r>
              <a:rPr lang="hu-HU" sz="1600" dirty="0" smtClean="0"/>
              <a:t>A </a:t>
            </a:r>
            <a:r>
              <a:rPr lang="hu-HU" sz="1600" dirty="0"/>
              <a:t>terem indokolt esetben elhagyható, ilyenkor a dolgozatot a tanuló átadja a felügyelő tanárnak, majd visszaérkezésekor visszakapja</a:t>
            </a:r>
            <a:r>
              <a:rPr lang="hu-HU" sz="1600" dirty="0" smtClean="0"/>
              <a:t>.</a:t>
            </a:r>
            <a:endParaRPr lang="hu-HU" sz="16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83568" y="4221088"/>
            <a:ext cx="53285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Szabálytalanság:</a:t>
            </a:r>
          </a:p>
          <a:p>
            <a:r>
              <a:rPr lang="hu-HU" sz="2000" dirty="0" smtClean="0"/>
              <a:t>Ha a felügyelő tanár szabálytalanságot észlel, (beszélgetsz, puskázol, meg nem engedett eszközt használsz) akkor az észrevételeit ráírja dolgozatodra, visszaadja, és a vizsgát folytathatod. A vizsga után erről jegyzőkönyv készül</a:t>
            </a:r>
            <a:endParaRPr lang="hu-HU" sz="20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141" r="5705"/>
          <a:stretch/>
        </p:blipFill>
        <p:spPr bwMode="auto">
          <a:xfrm>
            <a:off x="6516216" y="4253477"/>
            <a:ext cx="2258825" cy="249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3457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Szabálytalanság következményei: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9944"/>
          </a:xfrm>
        </p:spPr>
        <p:txBody>
          <a:bodyPr>
            <a:normAutofit lnSpcReduction="10000"/>
          </a:bodyPr>
          <a:lstStyle/>
          <a:p>
            <a:r>
              <a:rPr lang="hu-HU" sz="2000" dirty="0" smtClean="0"/>
              <a:t>A </a:t>
            </a:r>
            <a:r>
              <a:rPr lang="hu-HU" sz="2000" dirty="0"/>
              <a:t>vizsga befejezését követően a szabálytalanságról j</a:t>
            </a:r>
            <a:r>
              <a:rPr lang="hu-HU" sz="2000" b="1" dirty="0"/>
              <a:t>egyzőkönyv </a:t>
            </a:r>
            <a:r>
              <a:rPr lang="hu-HU" sz="2000" dirty="0"/>
              <a:t>készül, melyet </a:t>
            </a:r>
            <a:r>
              <a:rPr lang="hu-HU" sz="2000" b="1" dirty="0"/>
              <a:t>neked is alá kell írnod</a:t>
            </a:r>
            <a:r>
              <a:rPr lang="hu-HU" sz="2000" dirty="0"/>
              <a:t>. A külön véleményedet a jegyzőkönyvre rávezetheted. A szabálytalanság elbírálására a vizsgabizottság jogosult, amely az előzetes értekezleten az érintetteket is meghallgathatja. </a:t>
            </a:r>
          </a:p>
          <a:p>
            <a:endParaRPr lang="hu-HU" sz="2000" dirty="0"/>
          </a:p>
          <a:p>
            <a:r>
              <a:rPr lang="hu-HU" sz="2000" dirty="0"/>
              <a:t> A vizsgabizottság a cselekmény súlyosságának mérlegelésével a következő döntéseket hozhatja:</a:t>
            </a:r>
          </a:p>
          <a:p>
            <a:endParaRPr lang="hu-HU" sz="2000" dirty="0"/>
          </a:p>
          <a:p>
            <a:pPr lvl="1"/>
            <a:r>
              <a:rPr lang="hu-HU" sz="1600" b="1" dirty="0"/>
              <a:t>A vizsgakérdésre adott megoldást részben vagy egészben érvénytelennek nyilvánítja, </a:t>
            </a:r>
            <a:r>
              <a:rPr lang="hu-HU" sz="1600" dirty="0"/>
              <a:t>és az érvénytelen rész figyelmen kívül hagyásával értékeli a vizsgán nyújtott teljesítményt.</a:t>
            </a:r>
          </a:p>
          <a:p>
            <a:pPr lvl="1"/>
            <a:r>
              <a:rPr lang="hu-HU" sz="1600" dirty="0"/>
              <a:t>Az </a:t>
            </a:r>
            <a:r>
              <a:rPr lang="hu-HU" sz="1600" b="1" dirty="0"/>
              <a:t>adott vizsgatárgyból </a:t>
            </a:r>
            <a:r>
              <a:rPr lang="hu-HU" sz="1600" dirty="0"/>
              <a:t>a vizsgázót </a:t>
            </a:r>
            <a:r>
              <a:rPr lang="hu-HU" sz="1600" b="1" dirty="0"/>
              <a:t>javítóvizsgára</a:t>
            </a:r>
            <a:r>
              <a:rPr lang="hu-HU" sz="1600" dirty="0"/>
              <a:t> utasítja.</a:t>
            </a:r>
          </a:p>
          <a:p>
            <a:pPr lvl="1"/>
            <a:r>
              <a:rPr lang="hu-HU" sz="1600" dirty="0"/>
              <a:t>A </a:t>
            </a:r>
            <a:r>
              <a:rPr lang="hu-HU" sz="1600" b="1" dirty="0"/>
              <a:t>vizsgázót</a:t>
            </a:r>
            <a:r>
              <a:rPr lang="hu-HU" sz="1600" dirty="0"/>
              <a:t> </a:t>
            </a:r>
            <a:r>
              <a:rPr lang="hu-HU" sz="1600" b="1" dirty="0"/>
              <a:t>valamennyi</a:t>
            </a:r>
            <a:r>
              <a:rPr lang="hu-HU" sz="1600" dirty="0"/>
              <a:t> </a:t>
            </a:r>
            <a:r>
              <a:rPr lang="hu-HU" sz="1600" b="1" dirty="0"/>
              <a:t>vizsgatárgyból</a:t>
            </a:r>
            <a:r>
              <a:rPr lang="hu-HU" sz="1600" dirty="0"/>
              <a:t> </a:t>
            </a:r>
            <a:r>
              <a:rPr lang="hu-HU" sz="1600" b="1" dirty="0"/>
              <a:t>javítóvizsgára</a:t>
            </a:r>
            <a:r>
              <a:rPr lang="hu-HU" sz="1600" dirty="0"/>
              <a:t> utasítja</a:t>
            </a:r>
            <a:r>
              <a:rPr lang="hu-HU" sz="1600" dirty="0" smtClean="0"/>
              <a:t>.</a:t>
            </a:r>
            <a:endParaRPr lang="hu-HU" sz="1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4452" y="30892"/>
            <a:ext cx="2627313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146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írásbeli vizsga befejeztével…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950810"/>
            <a:ext cx="8229600" cy="45720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dirty="0" smtClean="0"/>
              <a:t>Ha megoldásra fordítható idő letelt, a felügyelő tanár felkér, hogy az </a:t>
            </a:r>
            <a:r>
              <a:rPr lang="hu-HU" b="1" dirty="0" smtClean="0"/>
              <a:t>üresen hagyott részeket </a:t>
            </a:r>
            <a:r>
              <a:rPr lang="hu-HU" dirty="0" smtClean="0"/>
              <a:t>(ahova választ kellett volna írni) </a:t>
            </a:r>
            <a:r>
              <a:rPr lang="hu-HU" b="1" dirty="0" smtClean="0"/>
              <a:t>húzd át</a:t>
            </a:r>
            <a:r>
              <a:rPr lang="hu-HU" dirty="0" smtClean="0"/>
              <a:t>, ellenőrizd, hogy a nevedet felírtad-e minden oldalra, majd a feladatlapot be kell tenni a borítékba, de </a:t>
            </a:r>
            <a:r>
              <a:rPr lang="hu-HU" b="1" dirty="0" smtClean="0"/>
              <a:t>nem szabad leragasztani</a:t>
            </a:r>
            <a:r>
              <a:rPr lang="hu-HU" dirty="0" smtClean="0"/>
              <a:t>!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b="1" dirty="0" smtClean="0"/>
              <a:t>Visszaülsz a helyedre és csendben várakozol</a:t>
            </a:r>
            <a:r>
              <a:rPr lang="hu-HU" dirty="0" smtClean="0"/>
              <a:t>, amíg a felügyelőtanár szólít, és együtt ellenőrzitek a feladatlapok szabályszerű kitöltési módját és lezárjátok a borítékot. </a:t>
            </a:r>
            <a:r>
              <a:rPr lang="hu-HU" b="1" dirty="0" smtClean="0"/>
              <a:t>Akkor hagyhatod el a termet, ha a felügyelő tanár engedélyt adott rá.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9794" y="188640"/>
            <a:ext cx="2795588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8050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dolgozatok megtekintése, jogorvoslat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6768" y="3546550"/>
            <a:ext cx="8817232" cy="3212976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 dolgozatokról másolat készíthető(pénzért </a:t>
            </a:r>
            <a:r>
              <a:rPr lang="hu-HU" sz="2400" dirty="0"/>
              <a:t>fénymásolat kérhető</a:t>
            </a:r>
            <a:r>
              <a:rPr lang="hu-HU" sz="2400" dirty="0" smtClean="0"/>
              <a:t>.)</a:t>
            </a:r>
            <a:endParaRPr lang="hu-HU" sz="2400" dirty="0"/>
          </a:p>
          <a:p>
            <a:r>
              <a:rPr lang="hu-HU" sz="2800" dirty="0" smtClean="0"/>
              <a:t>A </a:t>
            </a:r>
            <a:r>
              <a:rPr lang="hu-HU" sz="2800" dirty="0"/>
              <a:t>vizsgázók a szaktanár értékelésére a megtekintést követő munkanapon 16 óráig megtehetik </a:t>
            </a:r>
            <a:r>
              <a:rPr lang="hu-HU" sz="2800" b="1" dirty="0"/>
              <a:t>észrevételeiket,</a:t>
            </a:r>
            <a:r>
              <a:rPr lang="hu-HU" sz="2800" dirty="0"/>
              <a:t> amelyet írásban kötelesek benyújtani az iskola igazgatójának (formanyomtatványon).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1825" y="801842"/>
            <a:ext cx="21621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16878" y="1340768"/>
            <a:ext cx="700745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ITT AZ ISKOLÁBAN, A KIJAVÍTOTT DOLGOZATOK MEGTEKINTHETŐK 8-16 ÓRA KÖZÖTT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400" dirty="0"/>
              <a:t>a</a:t>
            </a:r>
            <a:r>
              <a:rPr lang="hu-HU" sz="2400" dirty="0" smtClean="0"/>
              <a:t>z </a:t>
            </a:r>
            <a:r>
              <a:rPr lang="hu-HU" sz="2400" b="1" dirty="0" smtClean="0"/>
              <a:t>emelt szintű </a:t>
            </a:r>
            <a:r>
              <a:rPr lang="hu-HU" sz="2400" dirty="0" smtClean="0"/>
              <a:t>dolgozatok </a:t>
            </a:r>
            <a:r>
              <a:rPr lang="hu-HU" sz="2400" b="1" dirty="0" smtClean="0"/>
              <a:t>2016. május 31-én, kedden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400" dirty="0" smtClean="0"/>
              <a:t>a </a:t>
            </a:r>
            <a:r>
              <a:rPr lang="hu-HU" sz="2400" b="1" dirty="0" smtClean="0"/>
              <a:t>középszintű</a:t>
            </a:r>
            <a:r>
              <a:rPr lang="hu-HU" sz="2400" dirty="0" smtClean="0"/>
              <a:t> dolgozatok </a:t>
            </a:r>
            <a:r>
              <a:rPr lang="hu-HU" sz="2400" b="1" dirty="0" smtClean="0"/>
              <a:t>2016. június 1-én, szerdán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45268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szóbeli érettségi vizsga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5496" y="1419225"/>
            <a:ext cx="8229600" cy="4572000"/>
          </a:xfrm>
        </p:spPr>
        <p:txBody>
          <a:bodyPr/>
          <a:lstStyle/>
          <a:p>
            <a:r>
              <a:rPr lang="hu-HU" dirty="0"/>
              <a:t>Emelt szintű vizsgák: </a:t>
            </a:r>
            <a:r>
              <a:rPr lang="hu-HU" b="1" dirty="0"/>
              <a:t>2016. június 2-9</a:t>
            </a:r>
            <a:r>
              <a:rPr lang="hu-HU" dirty="0"/>
              <a:t>. (az </a:t>
            </a:r>
            <a:r>
              <a:rPr lang="hu-HU" dirty="0" smtClean="0"/>
              <a:t>Kormányhivatal  </a:t>
            </a:r>
            <a:r>
              <a:rPr lang="hu-HU" dirty="0"/>
              <a:t>által kiküldött vizsgabehívó alapján)</a:t>
            </a:r>
          </a:p>
          <a:p>
            <a:r>
              <a:rPr lang="hu-HU" dirty="0" smtClean="0"/>
              <a:t>Középszintű </a:t>
            </a:r>
            <a:r>
              <a:rPr lang="hu-HU" dirty="0"/>
              <a:t>vizsgák: 2016. június </a:t>
            </a:r>
            <a:r>
              <a:rPr lang="hu-HU" dirty="0" smtClean="0"/>
              <a:t>13-24.</a:t>
            </a:r>
            <a:endParaRPr lang="hu-H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01008"/>
            <a:ext cx="3978960" cy="263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326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Megjelenés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A szóbeli vizsga megnyitóján minden vizsgázó jelenjen meg ünnepi öltözékben, a feleletek végleges sorrendje itt kerül ismertetésre.</a:t>
            </a:r>
          </a:p>
          <a:p>
            <a:r>
              <a:rPr lang="hu-HU" dirty="0" smtClean="0"/>
              <a:t>A </a:t>
            </a:r>
            <a:r>
              <a:rPr lang="hu-HU" dirty="0"/>
              <a:t>felkészülési idő minimum 30 perc, a felelet időtartama tantárgyanként legfeljebb 15 perc lehet. Csak a teremben lévő segédeszközök használhatók a vizsgához.</a:t>
            </a:r>
          </a:p>
          <a:p>
            <a:r>
              <a:rPr lang="hu-HU" dirty="0" smtClean="0"/>
              <a:t>A </a:t>
            </a:r>
            <a:r>
              <a:rPr lang="hu-HU" dirty="0"/>
              <a:t>diákok az érettségi záró értekezletről és a bizonyítványosztás időpontjáról a nyitóértekezleten kapnak tájékoztatást.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6885" y="42288"/>
            <a:ext cx="2709809" cy="175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7720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szóbeli vizsgabizottságok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12. A vizsgabizottsága: 2016. június 15-18.</a:t>
            </a:r>
          </a:p>
          <a:p>
            <a:r>
              <a:rPr lang="hu-HU" dirty="0" smtClean="0"/>
              <a:t>12. B vizsgabizottsága: 2016. június16-18.</a:t>
            </a:r>
          </a:p>
          <a:p>
            <a:r>
              <a:rPr lang="hu-HU" dirty="0" smtClean="0"/>
              <a:t>13. C vizsgabizottsága: 2016. június 20-23.</a:t>
            </a:r>
          </a:p>
          <a:p>
            <a:r>
              <a:rPr lang="hu-HU" dirty="0" smtClean="0"/>
              <a:t>12. E vizsgabizottsága: 2016. június 23-24.</a:t>
            </a:r>
          </a:p>
          <a:p>
            <a:pPr>
              <a:buNone/>
            </a:pPr>
            <a:r>
              <a:rPr lang="hu-HU" dirty="0" smtClean="0"/>
              <a:t>A szóbeli vizsgák első napján reggel 8 órakor a tájékoztató értekezleten a megjelenés minden vizsgázó számára kötelező!</a:t>
            </a:r>
            <a:endParaRPr lang="hu-H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ndület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endüle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Lendüle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131</TotalTime>
  <Words>958</Words>
  <Application>Microsoft Office PowerPoint</Application>
  <PresentationFormat>Diavetítés a képernyőre (4:3 oldalarány)</PresentationFormat>
  <Paragraphs>88</Paragraphs>
  <Slides>16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17" baseType="lpstr">
      <vt:lpstr>Lendület</vt:lpstr>
      <vt:lpstr>Váci SZC I. Géza Király Közgazdasági Szakközépiskolája </vt:lpstr>
      <vt:lpstr>Érettségi vizsgabizottságok</vt:lpstr>
      <vt:lpstr>Írásbeli vizsgák</vt:lpstr>
      <vt:lpstr>Vizsgaidőpontok</vt:lpstr>
      <vt:lpstr>Megjelenés</vt:lpstr>
      <vt:lpstr>Mit kell hozni az írásbeli vizsgára?</vt:lpstr>
      <vt:lpstr>Mit kell hozni az írásbeli vizsgára? Mit használhatok a vizsga ideje alatt?</vt:lpstr>
      <vt:lpstr>Használható segédeszközök:</vt:lpstr>
      <vt:lpstr>Az írásbeli vizsga menete</vt:lpstr>
      <vt:lpstr>A vizsga alatt…</vt:lpstr>
      <vt:lpstr>Szabálytalanság következményei: </vt:lpstr>
      <vt:lpstr>Az írásbeli vizsga befejeztével…</vt:lpstr>
      <vt:lpstr>A dolgozatok megtekintése, jogorvoslat </vt:lpstr>
      <vt:lpstr>A szóbeli érettségi vizsga</vt:lpstr>
      <vt:lpstr>Megjelenés</vt:lpstr>
      <vt:lpstr>A szóbeli vizsgabizottságok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Váci SZC I Géza Király Közgazdasági Szakközépiskolája</dc:title>
  <dc:creator>Tercia</dc:creator>
  <cp:lastModifiedBy>Tercia</cp:lastModifiedBy>
  <cp:revision>24</cp:revision>
  <dcterms:created xsi:type="dcterms:W3CDTF">2016-04-24T16:18:52Z</dcterms:created>
  <dcterms:modified xsi:type="dcterms:W3CDTF">2016-04-25T05:51:35Z</dcterms:modified>
</cp:coreProperties>
</file>